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6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7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8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9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12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13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14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15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16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17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notesSlides/notesSlide18.xml" ContentType="application/vnd.openxmlformats-officedocument.presentationml.notesSlide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19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20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notesSlides/notesSlide21.xml" ContentType="application/vnd.openxmlformats-officedocument.presentationml.notesSlide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notesSlides/notesSlide22.xml" ContentType="application/vnd.openxmlformats-officedocument.presentationml.notesSlide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notesSlides/notesSlide23.xml" ContentType="application/vnd.openxmlformats-officedocument.presentationml.notesSlide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notesSlides/notesSlide24.xml" ContentType="application/vnd.openxmlformats-officedocument.presentationml.notesSlide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notesSlides/notesSlide25.xml" ContentType="application/vnd.openxmlformats-officedocument.presentationml.notesSlide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notesSlides/notesSlide26.xml" ContentType="application/vnd.openxmlformats-officedocument.presentationml.notesSlide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54"/>
  </p:notesMasterIdLst>
  <p:sldIdLst>
    <p:sldId id="256" r:id="rId2"/>
    <p:sldId id="257" r:id="rId3"/>
    <p:sldId id="325" r:id="rId4"/>
    <p:sldId id="344" r:id="rId5"/>
    <p:sldId id="343" r:id="rId6"/>
    <p:sldId id="342" r:id="rId7"/>
    <p:sldId id="326" r:id="rId8"/>
    <p:sldId id="327" r:id="rId9"/>
    <p:sldId id="333" r:id="rId10"/>
    <p:sldId id="332" r:id="rId11"/>
    <p:sldId id="331" r:id="rId12"/>
    <p:sldId id="334" r:id="rId13"/>
    <p:sldId id="335" r:id="rId14"/>
    <p:sldId id="337" r:id="rId15"/>
    <p:sldId id="338" r:id="rId16"/>
    <p:sldId id="339" r:id="rId17"/>
    <p:sldId id="340" r:id="rId18"/>
    <p:sldId id="341" r:id="rId19"/>
    <p:sldId id="330" r:id="rId20"/>
    <p:sldId id="336" r:id="rId21"/>
    <p:sldId id="304" r:id="rId22"/>
    <p:sldId id="311" r:id="rId23"/>
    <p:sldId id="318" r:id="rId24"/>
    <p:sldId id="312" r:id="rId25"/>
    <p:sldId id="316" r:id="rId26"/>
    <p:sldId id="317" r:id="rId27"/>
    <p:sldId id="313" r:id="rId28"/>
    <p:sldId id="315" r:id="rId29"/>
    <p:sldId id="314" r:id="rId30"/>
    <p:sldId id="345" r:id="rId31"/>
    <p:sldId id="347" r:id="rId32"/>
    <p:sldId id="346" r:id="rId33"/>
    <p:sldId id="348" r:id="rId34"/>
    <p:sldId id="349" r:id="rId35"/>
    <p:sldId id="350" r:id="rId36"/>
    <p:sldId id="351" r:id="rId37"/>
    <p:sldId id="353" r:id="rId38"/>
    <p:sldId id="352" r:id="rId39"/>
    <p:sldId id="354" r:id="rId40"/>
    <p:sldId id="356" r:id="rId41"/>
    <p:sldId id="363" r:id="rId42"/>
    <p:sldId id="357" r:id="rId43"/>
    <p:sldId id="358" r:id="rId44"/>
    <p:sldId id="359" r:id="rId45"/>
    <p:sldId id="360" r:id="rId46"/>
    <p:sldId id="361" r:id="rId47"/>
    <p:sldId id="362" r:id="rId48"/>
    <p:sldId id="364" r:id="rId49"/>
    <p:sldId id="365" r:id="rId50"/>
    <p:sldId id="366" r:id="rId51"/>
    <p:sldId id="367" r:id="rId52"/>
    <p:sldId id="368" r:id="rId5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1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ADFBD-6661-48EB-A356-C0BE89F2715C}" type="datetimeFigureOut">
              <a:rPr lang="ru-RU" smtClean="0"/>
              <a:t>17.11.2023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925D-D282-44DD-A51C-8C68DAFA55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567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251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268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940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6355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301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9557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675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671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547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708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2834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230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9979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241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501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260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818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0877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78329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4792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277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693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1648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820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7356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118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871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85B39D-1600-4DC0-91F6-32597D037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1BA50C-7965-446C-AFAB-59AAE153B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A75D99-5BD7-4243-BFD2-DE9EB0CA1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ru-RU" smtClean="0"/>
              <a:pPr/>
              <a:t>17.11.2023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FCB5B3-50D4-43B6-A181-4FA443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9F1594-57AA-4A24-8B19-CDCEF610B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315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707790-5D89-4AC5-B799-BAACC0892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7E509E-0C4E-4A9E-ACB4-D42D47974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251E59-3D61-4376-9599-36EE32A7C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ru-RU" smtClean="0"/>
              <a:pPr/>
              <a:t>17.11.2023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6C60D6-B87C-4E6C-867E-30E8D5BCA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316EEE-127D-435A-BF0A-33D2A35C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102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B56CA41-5EB3-477F-AF40-00183854DD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6B062CD-0A7F-4AFB-A284-BE4D187C7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B4ACFD-3C54-4B6C-AC02-5A9F61EB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ru-RU" smtClean="0"/>
              <a:pPr/>
              <a:t>17.11.2023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31B336-4CB8-41DD-AC68-D2B9CFE5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7EEA09-3E8F-4079-A9EF-A01C32692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4171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034280-4F00-48ED-A430-3427E716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87C534-FB3F-47DC-A96C-0AE4EBF87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C6681D-30E7-4F0F-B7B8-8CAAF9927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ru-RU" smtClean="0"/>
              <a:pPr/>
              <a:t>17.11.2023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0E82C2-12E8-4497-9AFA-3FE34716A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5804B3-B44F-471A-826C-FA22E0884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260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3DB34-4263-4C37-856E-6D6E8E26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8262858-C854-48E7-AC0C-172CF94C6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69BC42-6E93-44B1-8721-A08F0C795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ru-RU" smtClean="0"/>
              <a:pPr/>
              <a:t>17.11.2023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1C7149-C417-4867-95C9-2F839ACF9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6AAB77-B7E4-4FFC-BFBC-28E4F7814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3546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7F1725-0195-4493-9751-7CF2F80C3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39CD81-44AC-4C23-B656-5181CD7AD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0F7F025-235F-40A0-8D31-0D8D5C0CA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475324-B5B9-4635-B955-3627547E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ru-RU" smtClean="0"/>
              <a:pPr/>
              <a:t>17.11.2023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D01E9D-3739-4C40-B2AF-C26DC8A1A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CC458A-03F7-43AD-8BD0-F158017D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765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EE416A-5AE8-4656-8F94-F3A737890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86C581-85F6-49CE-9B40-681961C5B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17C43EA-7D31-4408-9B89-C7C4933B3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832FF19-5E84-40D2-93D8-F371E41E4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1A3B3FC-D8D1-4F3A-AA05-2E2FD2C56A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4EC7093-5FD2-4804-9E78-1FF397DE1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ru-RU" smtClean="0"/>
              <a:pPr/>
              <a:t>17.11.2023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5EDF37D-6560-4B68-A196-E7F1F543D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3A0B2E2-DC92-4B8D-8B8C-8509A0A36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34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36F207-1E46-45ED-92A1-ACF6E20A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0DA95BA-416E-4B13-80FE-83774EEC0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ru-RU" smtClean="0"/>
              <a:pPr/>
              <a:t>17.11.2023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B8B9E9F-80FC-442E-A6A6-2603A07B7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F311F3-535B-4684-9D71-348769498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097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0AAB61-1A3C-4DAC-93B9-0FBD5CF5B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ru-RU" smtClean="0"/>
              <a:pPr/>
              <a:t>17.11.2023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CE1AF5E-0F5A-41A2-9B8D-0BA23EA43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200E80-51D6-4787-B2B8-22A7417FA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119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644DBA-9C6E-41A9-AF5D-3F1A9FBE3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EB46C-5064-45C9-ADC9-063A842E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BE3357-440F-438E-B99E-6CB05935A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EF5CC3-F160-4C9B-8104-043FBD3D1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ru-RU" smtClean="0"/>
              <a:pPr/>
              <a:t>17.11.2023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46E68C-2DFF-4704-B74E-298D8F93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D34029-6605-4E77-A866-BF25F6628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4994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48B6A8-1B1C-46BE-82F0-6788B7046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AB9DA82-644E-4C48-98A4-E925730F2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8837079-5C5C-4216-9065-D116D68BD6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2B4873-124E-49DB-93D3-4308669B3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ru-RU" smtClean="0"/>
              <a:pPr/>
              <a:t>17.11.2023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B3F7B0-C783-4715-899B-D9C677CC8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1F6376-5B54-4E12-9AD2-BCA7209DC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70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BC3D0-68DF-492E-A1B2-9A7A0CD4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E514E6-9460-4B27-825D-3F3E5339D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72984A-0E6A-47C5-86B6-12DB1C904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ru-RU" smtClean="0"/>
              <a:pPr/>
              <a:t>17.11.2023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AD546E-65D5-4E11-9692-6BC828836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FB68AE-0D05-4706-9AD6-13A49AA97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85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4.png"/><Relationship Id="rId3" Type="http://schemas.openxmlformats.org/officeDocument/2006/relationships/tags" Target="../tags/tag3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3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image" Target="../media/image31.png"/><Relationship Id="rId5" Type="http://schemas.openxmlformats.org/officeDocument/2006/relationships/tags" Target="../tags/tag38.xml"/><Relationship Id="rId10" Type="http://schemas.openxmlformats.org/officeDocument/2006/relationships/image" Target="../media/image30.png"/><Relationship Id="rId4" Type="http://schemas.openxmlformats.org/officeDocument/2006/relationships/tags" Target="../tags/tag37.xml"/><Relationship Id="rId9" Type="http://schemas.openxmlformats.org/officeDocument/2006/relationships/image" Target="../media/image29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image" Target="../media/image31.png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tags" Target="../tags/tag41.xml"/><Relationship Id="rId16" Type="http://schemas.openxmlformats.org/officeDocument/2006/relationships/image" Target="../media/image36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29.png"/><Relationship Id="rId5" Type="http://schemas.openxmlformats.org/officeDocument/2006/relationships/tags" Target="../tags/tag44.xml"/><Relationship Id="rId15" Type="http://schemas.openxmlformats.org/officeDocument/2006/relationships/image" Target="../media/image34.png"/><Relationship Id="rId10" Type="http://schemas.openxmlformats.org/officeDocument/2006/relationships/image" Target="../media/image32.png"/><Relationship Id="rId4" Type="http://schemas.openxmlformats.org/officeDocument/2006/relationships/tags" Target="../tags/tag4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image" Target="../media/image29.png"/><Relationship Id="rId17" Type="http://schemas.openxmlformats.org/officeDocument/2006/relationships/image" Target="../media/image36.png"/><Relationship Id="rId2" Type="http://schemas.openxmlformats.org/officeDocument/2006/relationships/tags" Target="../tags/tag49.xml"/><Relationship Id="rId16" Type="http://schemas.openxmlformats.org/officeDocument/2006/relationships/image" Target="../media/image34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32.png"/><Relationship Id="rId5" Type="http://schemas.openxmlformats.org/officeDocument/2006/relationships/tags" Target="../tags/tag52.xml"/><Relationship Id="rId15" Type="http://schemas.openxmlformats.org/officeDocument/2006/relationships/image" Target="../media/image33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37.png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59.xml"/><Relationship Id="rId7" Type="http://schemas.openxmlformats.org/officeDocument/2006/relationships/image" Target="../media/image30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29.png"/><Relationship Id="rId11" Type="http://schemas.openxmlformats.org/officeDocument/2006/relationships/image" Target="../media/image39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8.emf"/><Relationship Id="rId4" Type="http://schemas.openxmlformats.org/officeDocument/2006/relationships/tags" Target="../tags/tag60.xml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63.xml"/><Relationship Id="rId7" Type="http://schemas.openxmlformats.org/officeDocument/2006/relationships/image" Target="../media/image41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40.png"/><Relationship Id="rId5" Type="http://schemas.openxmlformats.org/officeDocument/2006/relationships/image" Target="../media/image240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66.xml"/><Relationship Id="rId7" Type="http://schemas.openxmlformats.org/officeDocument/2006/relationships/image" Target="../media/image43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24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6.png"/><Relationship Id="rId4" Type="http://schemas.openxmlformats.org/officeDocument/2006/relationships/tags" Target="../tags/tag67.xml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72.xml"/><Relationship Id="rId7" Type="http://schemas.openxmlformats.org/officeDocument/2006/relationships/image" Target="../media/image61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tags" Target="../tags/tag85.xml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tags" Target="../tags/tag75.xml"/><Relationship Id="rId21" Type="http://schemas.openxmlformats.org/officeDocument/2006/relationships/image" Target="../media/image74.png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17" Type="http://schemas.openxmlformats.org/officeDocument/2006/relationships/notesSlide" Target="../notesSlides/notesSlide6.xml"/><Relationship Id="rId25" Type="http://schemas.openxmlformats.org/officeDocument/2006/relationships/image" Target="../media/image78.png"/><Relationship Id="rId2" Type="http://schemas.openxmlformats.org/officeDocument/2006/relationships/tags" Target="../tags/tag74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24" Type="http://schemas.openxmlformats.org/officeDocument/2006/relationships/image" Target="../media/image77.png"/><Relationship Id="rId32" Type="http://schemas.openxmlformats.org/officeDocument/2006/relationships/image" Target="../media/image85.png"/><Relationship Id="rId5" Type="http://schemas.openxmlformats.org/officeDocument/2006/relationships/tags" Target="../tags/tag77.xml"/><Relationship Id="rId15" Type="http://schemas.openxmlformats.org/officeDocument/2006/relationships/tags" Target="../tags/tag87.xml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10" Type="http://schemas.openxmlformats.org/officeDocument/2006/relationships/tags" Target="../tags/tag82.xml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tags" Target="../tags/tag86.xml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tags" Target="../tags/tag90.xml"/><Relationship Id="rId7" Type="http://schemas.openxmlformats.org/officeDocument/2006/relationships/image" Target="../media/image86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8.png"/><Relationship Id="rId4" Type="http://schemas.openxmlformats.org/officeDocument/2006/relationships/tags" Target="../tags/tag91.xml"/><Relationship Id="rId9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image" Target="../media/image87.png"/><Relationship Id="rId18" Type="http://schemas.openxmlformats.org/officeDocument/2006/relationships/image" Target="../media/image93.png"/><Relationship Id="rId3" Type="http://schemas.openxmlformats.org/officeDocument/2006/relationships/tags" Target="../tags/tag94.xml"/><Relationship Id="rId21" Type="http://schemas.openxmlformats.org/officeDocument/2006/relationships/image" Target="../media/image96.png"/><Relationship Id="rId7" Type="http://schemas.openxmlformats.org/officeDocument/2006/relationships/tags" Target="../tags/tag98.xml"/><Relationship Id="rId12" Type="http://schemas.openxmlformats.org/officeDocument/2006/relationships/image" Target="../media/image89.png"/><Relationship Id="rId17" Type="http://schemas.openxmlformats.org/officeDocument/2006/relationships/image" Target="../media/image88.png"/><Relationship Id="rId2" Type="http://schemas.openxmlformats.org/officeDocument/2006/relationships/tags" Target="../tags/tag93.xml"/><Relationship Id="rId16" Type="http://schemas.openxmlformats.org/officeDocument/2006/relationships/image" Target="../media/image92.png"/><Relationship Id="rId20" Type="http://schemas.openxmlformats.org/officeDocument/2006/relationships/image" Target="../media/image95.png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notesSlide" Target="../notesSlides/notesSlide8.xml"/><Relationship Id="rId5" Type="http://schemas.openxmlformats.org/officeDocument/2006/relationships/tags" Target="../tags/tag96.xml"/><Relationship Id="rId15" Type="http://schemas.openxmlformats.org/officeDocument/2006/relationships/image" Target="../media/image9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94.png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image" Target="../media/image98.png"/><Relationship Id="rId26" Type="http://schemas.openxmlformats.org/officeDocument/2006/relationships/image" Target="../media/image103.png"/><Relationship Id="rId3" Type="http://schemas.openxmlformats.org/officeDocument/2006/relationships/tags" Target="../tags/tag103.xml"/><Relationship Id="rId21" Type="http://schemas.openxmlformats.org/officeDocument/2006/relationships/image" Target="../media/image100.png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image" Target="../media/image97.png"/><Relationship Id="rId25" Type="http://schemas.openxmlformats.org/officeDocument/2006/relationships/image" Target="../media/image102.png"/><Relationship Id="rId2" Type="http://schemas.openxmlformats.org/officeDocument/2006/relationships/tags" Target="../tags/tag102.xml"/><Relationship Id="rId16" Type="http://schemas.openxmlformats.org/officeDocument/2006/relationships/notesSlide" Target="../notesSlides/notesSlide9.xml"/><Relationship Id="rId20" Type="http://schemas.openxmlformats.org/officeDocument/2006/relationships/image" Target="../media/image92.png"/><Relationship Id="rId29" Type="http://schemas.openxmlformats.org/officeDocument/2006/relationships/image" Target="../media/image106.png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24" Type="http://schemas.openxmlformats.org/officeDocument/2006/relationships/image" Target="../media/image101.png"/><Relationship Id="rId5" Type="http://schemas.openxmlformats.org/officeDocument/2006/relationships/tags" Target="../tags/tag105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7.png"/><Relationship Id="rId28" Type="http://schemas.openxmlformats.org/officeDocument/2006/relationships/image" Target="../media/image105.png"/><Relationship Id="rId10" Type="http://schemas.openxmlformats.org/officeDocument/2006/relationships/tags" Target="../tags/tag110.xml"/><Relationship Id="rId19" Type="http://schemas.openxmlformats.org/officeDocument/2006/relationships/image" Target="../media/image99.png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Relationship Id="rId22" Type="http://schemas.openxmlformats.org/officeDocument/2006/relationships/image" Target="../media/image94.png"/><Relationship Id="rId27" Type="http://schemas.openxmlformats.org/officeDocument/2006/relationships/image" Target="../media/image104.png"/><Relationship Id="rId30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13" Type="http://schemas.openxmlformats.org/officeDocument/2006/relationships/image" Target="../media/image108.png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image" Target="../media/image31.png"/><Relationship Id="rId17" Type="http://schemas.openxmlformats.org/officeDocument/2006/relationships/image" Target="../media/image112.png"/><Relationship Id="rId2" Type="http://schemas.openxmlformats.org/officeDocument/2006/relationships/tags" Target="../tags/tag116.xml"/><Relationship Id="rId16" Type="http://schemas.openxmlformats.org/officeDocument/2006/relationships/image" Target="../media/image111.png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30.png"/><Relationship Id="rId5" Type="http://schemas.openxmlformats.org/officeDocument/2006/relationships/tags" Target="../tags/tag119.xml"/><Relationship Id="rId15" Type="http://schemas.openxmlformats.org/officeDocument/2006/relationships/image" Target="../media/image110.png"/><Relationship Id="rId10" Type="http://schemas.openxmlformats.org/officeDocument/2006/relationships/image" Target="../media/image29.png"/><Relationship Id="rId4" Type="http://schemas.openxmlformats.org/officeDocument/2006/relationships/tags" Target="../tags/tag11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tags" Target="../tags/tag135.xml"/><Relationship Id="rId18" Type="http://schemas.openxmlformats.org/officeDocument/2006/relationships/tags" Target="../tags/tag140.xml"/><Relationship Id="rId26" Type="http://schemas.openxmlformats.org/officeDocument/2006/relationships/image" Target="../media/image113.png"/><Relationship Id="rId39" Type="http://schemas.openxmlformats.org/officeDocument/2006/relationships/image" Target="../media/image122.png"/><Relationship Id="rId21" Type="http://schemas.openxmlformats.org/officeDocument/2006/relationships/notesSlide" Target="../notesSlides/notesSlide10.xml"/><Relationship Id="rId34" Type="http://schemas.openxmlformats.org/officeDocument/2006/relationships/image" Target="../media/image117.png"/><Relationship Id="rId7" Type="http://schemas.openxmlformats.org/officeDocument/2006/relationships/tags" Target="../tags/tag129.xml"/><Relationship Id="rId12" Type="http://schemas.openxmlformats.org/officeDocument/2006/relationships/tags" Target="../tags/tag134.xml"/><Relationship Id="rId17" Type="http://schemas.openxmlformats.org/officeDocument/2006/relationships/tags" Target="../tags/tag139.xml"/><Relationship Id="rId25" Type="http://schemas.openxmlformats.org/officeDocument/2006/relationships/image" Target="../media/image92.png"/><Relationship Id="rId33" Type="http://schemas.openxmlformats.org/officeDocument/2006/relationships/image" Target="../media/image116.png"/><Relationship Id="rId38" Type="http://schemas.openxmlformats.org/officeDocument/2006/relationships/image" Target="../media/image121.png"/><Relationship Id="rId2" Type="http://schemas.openxmlformats.org/officeDocument/2006/relationships/tags" Target="../tags/tag124.xml"/><Relationship Id="rId16" Type="http://schemas.openxmlformats.org/officeDocument/2006/relationships/tags" Target="../tags/tag138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101.png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tags" Target="../tags/tag133.xml"/><Relationship Id="rId24" Type="http://schemas.openxmlformats.org/officeDocument/2006/relationships/image" Target="../media/image99.png"/><Relationship Id="rId32" Type="http://schemas.openxmlformats.org/officeDocument/2006/relationships/image" Target="../media/image115.png"/><Relationship Id="rId37" Type="http://schemas.openxmlformats.org/officeDocument/2006/relationships/image" Target="../media/image120.png"/><Relationship Id="rId40" Type="http://schemas.openxmlformats.org/officeDocument/2006/relationships/image" Target="../media/image123.png"/><Relationship Id="rId5" Type="http://schemas.openxmlformats.org/officeDocument/2006/relationships/tags" Target="../tags/tag127.xml"/><Relationship Id="rId15" Type="http://schemas.openxmlformats.org/officeDocument/2006/relationships/tags" Target="../tags/tag137.xml"/><Relationship Id="rId23" Type="http://schemas.openxmlformats.org/officeDocument/2006/relationships/image" Target="../media/image98.png"/><Relationship Id="rId28" Type="http://schemas.openxmlformats.org/officeDocument/2006/relationships/image" Target="../media/image114.png"/><Relationship Id="rId36" Type="http://schemas.openxmlformats.org/officeDocument/2006/relationships/image" Target="../media/image119.png"/><Relationship Id="rId10" Type="http://schemas.openxmlformats.org/officeDocument/2006/relationships/tags" Target="../tags/tag132.xml"/><Relationship Id="rId19" Type="http://schemas.openxmlformats.org/officeDocument/2006/relationships/tags" Target="../tags/tag141.xml"/><Relationship Id="rId31" Type="http://schemas.openxmlformats.org/officeDocument/2006/relationships/image" Target="../media/image103.png"/><Relationship Id="rId4" Type="http://schemas.openxmlformats.org/officeDocument/2006/relationships/tags" Target="../tags/tag126.xml"/><Relationship Id="rId9" Type="http://schemas.openxmlformats.org/officeDocument/2006/relationships/tags" Target="../tags/tag131.xml"/><Relationship Id="rId14" Type="http://schemas.openxmlformats.org/officeDocument/2006/relationships/tags" Target="../tags/tag136.xml"/><Relationship Id="rId22" Type="http://schemas.openxmlformats.org/officeDocument/2006/relationships/image" Target="../media/image97.png"/><Relationship Id="rId27" Type="http://schemas.openxmlformats.org/officeDocument/2006/relationships/image" Target="../media/image94.png"/><Relationship Id="rId30" Type="http://schemas.openxmlformats.org/officeDocument/2006/relationships/image" Target="../media/image102.png"/><Relationship Id="rId35" Type="http://schemas.openxmlformats.org/officeDocument/2006/relationships/image" Target="../media/image118.png"/><Relationship Id="rId8" Type="http://schemas.openxmlformats.org/officeDocument/2006/relationships/tags" Target="../tags/tag130.xml"/><Relationship Id="rId3" Type="http://schemas.openxmlformats.org/officeDocument/2006/relationships/tags" Target="../tags/tag1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28.png"/><Relationship Id="rId3" Type="http://schemas.openxmlformats.org/officeDocument/2006/relationships/tags" Target="../tags/tag144.xml"/><Relationship Id="rId7" Type="http://schemas.openxmlformats.org/officeDocument/2006/relationships/notesSlide" Target="../notesSlides/notesSlide12.xml"/><Relationship Id="rId12" Type="http://schemas.openxmlformats.org/officeDocument/2006/relationships/image" Target="../media/image127.pn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6.png"/><Relationship Id="rId5" Type="http://schemas.openxmlformats.org/officeDocument/2006/relationships/tags" Target="../tags/tag146.xml"/><Relationship Id="rId10" Type="http://schemas.openxmlformats.org/officeDocument/2006/relationships/image" Target="../media/image125.png"/><Relationship Id="rId4" Type="http://schemas.openxmlformats.org/officeDocument/2006/relationships/tags" Target="../tags/tag145.xml"/><Relationship Id="rId9" Type="http://schemas.openxmlformats.org/officeDocument/2006/relationships/image" Target="../media/image124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tags" Target="../tags/tag159.xml"/><Relationship Id="rId18" Type="http://schemas.openxmlformats.org/officeDocument/2006/relationships/notesSlide" Target="../notesSlides/notesSlide13.xml"/><Relationship Id="rId26" Type="http://schemas.openxmlformats.org/officeDocument/2006/relationships/image" Target="../media/image133.png"/><Relationship Id="rId3" Type="http://schemas.openxmlformats.org/officeDocument/2006/relationships/tags" Target="../tags/tag149.xml"/><Relationship Id="rId21" Type="http://schemas.openxmlformats.org/officeDocument/2006/relationships/image" Target="../media/image128.png"/><Relationship Id="rId7" Type="http://schemas.openxmlformats.org/officeDocument/2006/relationships/tags" Target="../tags/tag153.xml"/><Relationship Id="rId12" Type="http://schemas.openxmlformats.org/officeDocument/2006/relationships/tags" Target="../tags/tag158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32.png"/><Relationship Id="rId33" Type="http://schemas.openxmlformats.org/officeDocument/2006/relationships/image" Target="../media/image140.png"/><Relationship Id="rId2" Type="http://schemas.openxmlformats.org/officeDocument/2006/relationships/tags" Target="../tags/tag148.xml"/><Relationship Id="rId16" Type="http://schemas.openxmlformats.org/officeDocument/2006/relationships/tags" Target="../tags/tag162.xml"/><Relationship Id="rId20" Type="http://schemas.openxmlformats.org/officeDocument/2006/relationships/image" Target="../media/image124.png"/><Relationship Id="rId29" Type="http://schemas.openxmlformats.org/officeDocument/2006/relationships/image" Target="../media/image136.png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tags" Target="../tags/tag157.xml"/><Relationship Id="rId24" Type="http://schemas.openxmlformats.org/officeDocument/2006/relationships/image" Target="../media/image131.png"/><Relationship Id="rId32" Type="http://schemas.openxmlformats.org/officeDocument/2006/relationships/image" Target="../media/image139.png"/><Relationship Id="rId5" Type="http://schemas.openxmlformats.org/officeDocument/2006/relationships/tags" Target="../tags/tag151.xml"/><Relationship Id="rId15" Type="http://schemas.openxmlformats.org/officeDocument/2006/relationships/tags" Target="../tags/tag161.xml"/><Relationship Id="rId23" Type="http://schemas.openxmlformats.org/officeDocument/2006/relationships/image" Target="../media/image130.png"/><Relationship Id="rId28" Type="http://schemas.openxmlformats.org/officeDocument/2006/relationships/image" Target="../media/image135.png"/><Relationship Id="rId10" Type="http://schemas.openxmlformats.org/officeDocument/2006/relationships/tags" Target="../tags/tag156.xml"/><Relationship Id="rId19" Type="http://schemas.openxmlformats.org/officeDocument/2006/relationships/image" Target="../media/image3.png"/><Relationship Id="rId31" Type="http://schemas.openxmlformats.org/officeDocument/2006/relationships/image" Target="../media/image138.png"/><Relationship Id="rId4" Type="http://schemas.openxmlformats.org/officeDocument/2006/relationships/tags" Target="../tags/tag150.xml"/><Relationship Id="rId9" Type="http://schemas.openxmlformats.org/officeDocument/2006/relationships/tags" Target="../tags/tag155.xml"/><Relationship Id="rId14" Type="http://schemas.openxmlformats.org/officeDocument/2006/relationships/tags" Target="../tags/tag160.xml"/><Relationship Id="rId22" Type="http://schemas.openxmlformats.org/officeDocument/2006/relationships/image" Target="../media/image129.png"/><Relationship Id="rId27" Type="http://schemas.openxmlformats.org/officeDocument/2006/relationships/image" Target="../media/image134.png"/><Relationship Id="rId30" Type="http://schemas.openxmlformats.org/officeDocument/2006/relationships/image" Target="../media/image137.png"/><Relationship Id="rId8" Type="http://schemas.openxmlformats.org/officeDocument/2006/relationships/tags" Target="../tags/tag154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tags" Target="../tags/tag175.xml"/><Relationship Id="rId18" Type="http://schemas.openxmlformats.org/officeDocument/2006/relationships/tags" Target="../tags/tag180.xml"/><Relationship Id="rId26" Type="http://schemas.openxmlformats.org/officeDocument/2006/relationships/image" Target="../media/image139.png"/><Relationship Id="rId3" Type="http://schemas.openxmlformats.org/officeDocument/2006/relationships/tags" Target="../tags/tag165.xml"/><Relationship Id="rId21" Type="http://schemas.openxmlformats.org/officeDocument/2006/relationships/image" Target="../media/image133.png"/><Relationship Id="rId34" Type="http://schemas.openxmlformats.org/officeDocument/2006/relationships/image" Target="../media/image147.png"/><Relationship Id="rId7" Type="http://schemas.openxmlformats.org/officeDocument/2006/relationships/tags" Target="../tags/tag169.xml"/><Relationship Id="rId12" Type="http://schemas.openxmlformats.org/officeDocument/2006/relationships/tags" Target="../tags/tag174.xml"/><Relationship Id="rId17" Type="http://schemas.openxmlformats.org/officeDocument/2006/relationships/tags" Target="../tags/tag179.xml"/><Relationship Id="rId25" Type="http://schemas.openxmlformats.org/officeDocument/2006/relationships/image" Target="../media/image138.png"/><Relationship Id="rId33" Type="http://schemas.openxmlformats.org/officeDocument/2006/relationships/image" Target="../media/image146.png"/><Relationship Id="rId2" Type="http://schemas.openxmlformats.org/officeDocument/2006/relationships/tags" Target="../tags/tag164.xml"/><Relationship Id="rId16" Type="http://schemas.openxmlformats.org/officeDocument/2006/relationships/tags" Target="../tags/tag178.xml"/><Relationship Id="rId20" Type="http://schemas.openxmlformats.org/officeDocument/2006/relationships/notesSlide" Target="../notesSlides/notesSlide14.xml"/><Relationship Id="rId29" Type="http://schemas.openxmlformats.org/officeDocument/2006/relationships/image" Target="../media/image142.png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11" Type="http://schemas.openxmlformats.org/officeDocument/2006/relationships/tags" Target="../tags/tag173.xml"/><Relationship Id="rId24" Type="http://schemas.openxmlformats.org/officeDocument/2006/relationships/image" Target="../media/image137.png"/><Relationship Id="rId32" Type="http://schemas.openxmlformats.org/officeDocument/2006/relationships/image" Target="../media/image145.png"/><Relationship Id="rId5" Type="http://schemas.openxmlformats.org/officeDocument/2006/relationships/tags" Target="../tags/tag167.xml"/><Relationship Id="rId15" Type="http://schemas.openxmlformats.org/officeDocument/2006/relationships/tags" Target="../tags/tag177.xml"/><Relationship Id="rId23" Type="http://schemas.openxmlformats.org/officeDocument/2006/relationships/image" Target="../media/image136.png"/><Relationship Id="rId28" Type="http://schemas.openxmlformats.org/officeDocument/2006/relationships/image" Target="../media/image141.png"/><Relationship Id="rId36" Type="http://schemas.openxmlformats.org/officeDocument/2006/relationships/image" Target="../media/image149.png"/><Relationship Id="rId10" Type="http://schemas.openxmlformats.org/officeDocument/2006/relationships/tags" Target="../tags/tag172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144.png"/><Relationship Id="rId4" Type="http://schemas.openxmlformats.org/officeDocument/2006/relationships/tags" Target="../tags/tag166.xml"/><Relationship Id="rId9" Type="http://schemas.openxmlformats.org/officeDocument/2006/relationships/tags" Target="../tags/tag171.xml"/><Relationship Id="rId14" Type="http://schemas.openxmlformats.org/officeDocument/2006/relationships/tags" Target="../tags/tag176.xml"/><Relationship Id="rId22" Type="http://schemas.openxmlformats.org/officeDocument/2006/relationships/image" Target="../media/image135.png"/><Relationship Id="rId27" Type="http://schemas.openxmlformats.org/officeDocument/2006/relationships/image" Target="../media/image140.png"/><Relationship Id="rId30" Type="http://schemas.openxmlformats.org/officeDocument/2006/relationships/image" Target="../media/image143.png"/><Relationship Id="rId35" Type="http://schemas.openxmlformats.org/officeDocument/2006/relationships/image" Target="../media/image148.png"/><Relationship Id="rId8" Type="http://schemas.openxmlformats.org/officeDocument/2006/relationships/tags" Target="../tags/tag17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6.xml"/><Relationship Id="rId7" Type="http://schemas.openxmlformats.org/officeDocument/2006/relationships/image" Target="../media/image7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4" Type="http://schemas.openxmlformats.org/officeDocument/2006/relationships/tags" Target="../tags/tag7.xml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13" Type="http://schemas.openxmlformats.org/officeDocument/2006/relationships/tags" Target="../tags/tag193.xml"/><Relationship Id="rId18" Type="http://schemas.openxmlformats.org/officeDocument/2006/relationships/image" Target="../media/image108.png"/><Relationship Id="rId26" Type="http://schemas.openxmlformats.org/officeDocument/2006/relationships/image" Target="../media/image158.png"/><Relationship Id="rId3" Type="http://schemas.openxmlformats.org/officeDocument/2006/relationships/tags" Target="../tags/tag183.xml"/><Relationship Id="rId21" Type="http://schemas.openxmlformats.org/officeDocument/2006/relationships/image" Target="../media/image154.png"/><Relationship Id="rId7" Type="http://schemas.openxmlformats.org/officeDocument/2006/relationships/tags" Target="../tags/tag187.xml"/><Relationship Id="rId12" Type="http://schemas.openxmlformats.org/officeDocument/2006/relationships/tags" Target="../tags/tag192.xml"/><Relationship Id="rId17" Type="http://schemas.openxmlformats.org/officeDocument/2006/relationships/image" Target="../media/image151.png"/><Relationship Id="rId25" Type="http://schemas.openxmlformats.org/officeDocument/2006/relationships/image" Target="../media/image157.png"/><Relationship Id="rId2" Type="http://schemas.openxmlformats.org/officeDocument/2006/relationships/tags" Target="../tags/tag182.xml"/><Relationship Id="rId16" Type="http://schemas.openxmlformats.org/officeDocument/2006/relationships/image" Target="../media/image150.png"/><Relationship Id="rId20" Type="http://schemas.openxmlformats.org/officeDocument/2006/relationships/image" Target="../media/image153.png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24" Type="http://schemas.openxmlformats.org/officeDocument/2006/relationships/image" Target="../media/image137.png"/><Relationship Id="rId5" Type="http://schemas.openxmlformats.org/officeDocument/2006/relationships/tags" Target="../tags/tag185.xml"/><Relationship Id="rId15" Type="http://schemas.openxmlformats.org/officeDocument/2006/relationships/notesSlide" Target="../notesSlides/notesSlide15.xml"/><Relationship Id="rId23" Type="http://schemas.openxmlformats.org/officeDocument/2006/relationships/image" Target="../media/image156.png"/><Relationship Id="rId28" Type="http://schemas.openxmlformats.org/officeDocument/2006/relationships/image" Target="../media/image160.png"/><Relationship Id="rId10" Type="http://schemas.openxmlformats.org/officeDocument/2006/relationships/tags" Target="../tags/tag190.xml"/><Relationship Id="rId19" Type="http://schemas.openxmlformats.org/officeDocument/2006/relationships/image" Target="../media/image152.png"/><Relationship Id="rId4" Type="http://schemas.openxmlformats.org/officeDocument/2006/relationships/tags" Target="../tags/tag184.xml"/><Relationship Id="rId9" Type="http://schemas.openxmlformats.org/officeDocument/2006/relationships/tags" Target="../tags/tag189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55.png"/><Relationship Id="rId27" Type="http://schemas.openxmlformats.org/officeDocument/2006/relationships/image" Target="../media/image1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201.xml"/><Relationship Id="rId13" Type="http://schemas.openxmlformats.org/officeDocument/2006/relationships/image" Target="../media/image155.png"/><Relationship Id="rId18" Type="http://schemas.openxmlformats.org/officeDocument/2006/relationships/image" Target="../media/image163.png"/><Relationship Id="rId3" Type="http://schemas.openxmlformats.org/officeDocument/2006/relationships/tags" Target="../tags/tag196.xml"/><Relationship Id="rId21" Type="http://schemas.openxmlformats.org/officeDocument/2006/relationships/image" Target="../media/image166.png"/><Relationship Id="rId7" Type="http://schemas.openxmlformats.org/officeDocument/2006/relationships/tags" Target="../tags/tag200.xml"/><Relationship Id="rId12" Type="http://schemas.openxmlformats.org/officeDocument/2006/relationships/notesSlide" Target="../notesSlides/notesSlide16.xml"/><Relationship Id="rId17" Type="http://schemas.openxmlformats.org/officeDocument/2006/relationships/image" Target="../media/image162.png"/><Relationship Id="rId2" Type="http://schemas.openxmlformats.org/officeDocument/2006/relationships/tags" Target="../tags/tag195.xml"/><Relationship Id="rId16" Type="http://schemas.openxmlformats.org/officeDocument/2006/relationships/image" Target="../media/image157.png"/><Relationship Id="rId20" Type="http://schemas.openxmlformats.org/officeDocument/2006/relationships/image" Target="../media/image165.png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98.xml"/><Relationship Id="rId15" Type="http://schemas.openxmlformats.org/officeDocument/2006/relationships/image" Target="../media/image137.png"/><Relationship Id="rId10" Type="http://schemas.openxmlformats.org/officeDocument/2006/relationships/tags" Target="../tags/tag203.xml"/><Relationship Id="rId19" Type="http://schemas.openxmlformats.org/officeDocument/2006/relationships/image" Target="../media/image164.png"/><Relationship Id="rId4" Type="http://schemas.openxmlformats.org/officeDocument/2006/relationships/tags" Target="../tags/tag197.xml"/><Relationship Id="rId9" Type="http://schemas.openxmlformats.org/officeDocument/2006/relationships/tags" Target="../tags/tag202.xml"/><Relationship Id="rId14" Type="http://schemas.openxmlformats.org/officeDocument/2006/relationships/image" Target="../media/image161.png"/><Relationship Id="rId22" Type="http://schemas.openxmlformats.org/officeDocument/2006/relationships/image" Target="../media/image1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13" Type="http://schemas.openxmlformats.org/officeDocument/2006/relationships/image" Target="../media/image172.png"/><Relationship Id="rId3" Type="http://schemas.openxmlformats.org/officeDocument/2006/relationships/tags" Target="../tags/tag20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71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image" Target="../media/image170.png"/><Relationship Id="rId5" Type="http://schemas.openxmlformats.org/officeDocument/2006/relationships/tags" Target="../tags/tag208.xml"/><Relationship Id="rId10" Type="http://schemas.openxmlformats.org/officeDocument/2006/relationships/image" Target="../media/image169.png"/><Relationship Id="rId4" Type="http://schemas.openxmlformats.org/officeDocument/2006/relationships/tags" Target="../tags/tag207.xml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tags" Target="../tags/tag222.xml"/><Relationship Id="rId18" Type="http://schemas.openxmlformats.org/officeDocument/2006/relationships/tags" Target="../tags/tag227.xml"/><Relationship Id="rId26" Type="http://schemas.openxmlformats.org/officeDocument/2006/relationships/image" Target="../media/image169.png"/><Relationship Id="rId39" Type="http://schemas.openxmlformats.org/officeDocument/2006/relationships/image" Target="../media/image186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181.png"/><Relationship Id="rId7" Type="http://schemas.openxmlformats.org/officeDocument/2006/relationships/tags" Target="../tags/tag216.xml"/><Relationship Id="rId12" Type="http://schemas.openxmlformats.org/officeDocument/2006/relationships/tags" Target="../tags/tag221.xml"/><Relationship Id="rId17" Type="http://schemas.openxmlformats.org/officeDocument/2006/relationships/tags" Target="../tags/tag226.xml"/><Relationship Id="rId25" Type="http://schemas.openxmlformats.org/officeDocument/2006/relationships/image" Target="../media/image174.png"/><Relationship Id="rId33" Type="http://schemas.openxmlformats.org/officeDocument/2006/relationships/image" Target="../media/image180.png"/><Relationship Id="rId38" Type="http://schemas.openxmlformats.org/officeDocument/2006/relationships/image" Target="../media/image185.png"/><Relationship Id="rId2" Type="http://schemas.openxmlformats.org/officeDocument/2006/relationships/tags" Target="../tags/tag211.xml"/><Relationship Id="rId16" Type="http://schemas.openxmlformats.org/officeDocument/2006/relationships/tags" Target="../tags/tag225.xml"/><Relationship Id="rId20" Type="http://schemas.openxmlformats.org/officeDocument/2006/relationships/tags" Target="../tags/tag229.xml"/><Relationship Id="rId29" Type="http://schemas.openxmlformats.org/officeDocument/2006/relationships/image" Target="../media/image176.png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11" Type="http://schemas.openxmlformats.org/officeDocument/2006/relationships/tags" Target="../tags/tag220.xml"/><Relationship Id="rId24" Type="http://schemas.openxmlformats.org/officeDocument/2006/relationships/image" Target="../media/image172.png"/><Relationship Id="rId32" Type="http://schemas.openxmlformats.org/officeDocument/2006/relationships/image" Target="../media/image179.png"/><Relationship Id="rId37" Type="http://schemas.openxmlformats.org/officeDocument/2006/relationships/image" Target="../media/image184.png"/><Relationship Id="rId40" Type="http://schemas.openxmlformats.org/officeDocument/2006/relationships/image" Target="../media/image187.png"/><Relationship Id="rId5" Type="http://schemas.openxmlformats.org/officeDocument/2006/relationships/tags" Target="../tags/tag214.xml"/><Relationship Id="rId15" Type="http://schemas.openxmlformats.org/officeDocument/2006/relationships/tags" Target="../tags/tag224.xml"/><Relationship Id="rId23" Type="http://schemas.openxmlformats.org/officeDocument/2006/relationships/image" Target="../media/image171.png"/><Relationship Id="rId28" Type="http://schemas.openxmlformats.org/officeDocument/2006/relationships/image" Target="../media/image170.png"/><Relationship Id="rId36" Type="http://schemas.openxmlformats.org/officeDocument/2006/relationships/image" Target="../media/image183.png"/><Relationship Id="rId10" Type="http://schemas.openxmlformats.org/officeDocument/2006/relationships/tags" Target="../tags/tag219.xml"/><Relationship Id="rId19" Type="http://schemas.openxmlformats.org/officeDocument/2006/relationships/tags" Target="../tags/tag228.xml"/><Relationship Id="rId31" Type="http://schemas.openxmlformats.org/officeDocument/2006/relationships/image" Target="../media/image178.png"/><Relationship Id="rId4" Type="http://schemas.openxmlformats.org/officeDocument/2006/relationships/tags" Target="../tags/tag213.xml"/><Relationship Id="rId9" Type="http://schemas.openxmlformats.org/officeDocument/2006/relationships/tags" Target="../tags/tag218.xml"/><Relationship Id="rId14" Type="http://schemas.openxmlformats.org/officeDocument/2006/relationships/tags" Target="../tags/tag223.xml"/><Relationship Id="rId22" Type="http://schemas.openxmlformats.org/officeDocument/2006/relationships/notesSlide" Target="../notesSlides/notesSlide18.xml"/><Relationship Id="rId27" Type="http://schemas.openxmlformats.org/officeDocument/2006/relationships/image" Target="../media/image175.png"/><Relationship Id="rId30" Type="http://schemas.openxmlformats.org/officeDocument/2006/relationships/image" Target="../media/image177.png"/><Relationship Id="rId35" Type="http://schemas.openxmlformats.org/officeDocument/2006/relationships/image" Target="../media/image182.png"/><Relationship Id="rId8" Type="http://schemas.openxmlformats.org/officeDocument/2006/relationships/tags" Target="../tags/tag217.xml"/><Relationship Id="rId3" Type="http://schemas.openxmlformats.org/officeDocument/2006/relationships/tags" Target="../tags/tag21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237.xml"/><Relationship Id="rId13" Type="http://schemas.openxmlformats.org/officeDocument/2006/relationships/image" Target="../media/image189.png"/><Relationship Id="rId18" Type="http://schemas.openxmlformats.org/officeDocument/2006/relationships/image" Target="../media/image172.png"/><Relationship Id="rId3" Type="http://schemas.openxmlformats.org/officeDocument/2006/relationships/tags" Target="../tags/tag232.xml"/><Relationship Id="rId7" Type="http://schemas.openxmlformats.org/officeDocument/2006/relationships/tags" Target="../tags/tag236.xml"/><Relationship Id="rId12" Type="http://schemas.openxmlformats.org/officeDocument/2006/relationships/image" Target="../media/image188.png"/><Relationship Id="rId17" Type="http://schemas.openxmlformats.org/officeDocument/2006/relationships/image" Target="../media/image192.png"/><Relationship Id="rId2" Type="http://schemas.openxmlformats.org/officeDocument/2006/relationships/tags" Target="../tags/tag231.xml"/><Relationship Id="rId16" Type="http://schemas.openxmlformats.org/officeDocument/2006/relationships/image" Target="../media/image191.png"/><Relationship Id="rId1" Type="http://schemas.openxmlformats.org/officeDocument/2006/relationships/tags" Target="../tags/tag230.xml"/><Relationship Id="rId6" Type="http://schemas.openxmlformats.org/officeDocument/2006/relationships/tags" Target="../tags/tag235.xml"/><Relationship Id="rId11" Type="http://schemas.openxmlformats.org/officeDocument/2006/relationships/image" Target="../media/image171.png"/><Relationship Id="rId5" Type="http://schemas.openxmlformats.org/officeDocument/2006/relationships/tags" Target="../tags/tag234.xml"/><Relationship Id="rId15" Type="http://schemas.openxmlformats.org/officeDocument/2006/relationships/image" Target="../media/image190.png"/><Relationship Id="rId10" Type="http://schemas.openxmlformats.org/officeDocument/2006/relationships/notesSlide" Target="../notesSlides/notesSlide19.xml"/><Relationship Id="rId19" Type="http://schemas.openxmlformats.org/officeDocument/2006/relationships/image" Target="../media/image169.png"/><Relationship Id="rId4" Type="http://schemas.openxmlformats.org/officeDocument/2006/relationships/tags" Target="../tags/tag23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7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13" Type="http://schemas.openxmlformats.org/officeDocument/2006/relationships/image" Target="../media/image193.png"/><Relationship Id="rId18" Type="http://schemas.openxmlformats.org/officeDocument/2006/relationships/image" Target="../media/image197.png"/><Relationship Id="rId3" Type="http://schemas.openxmlformats.org/officeDocument/2006/relationships/tags" Target="../tags/tag240.xml"/><Relationship Id="rId21" Type="http://schemas.openxmlformats.org/officeDocument/2006/relationships/image" Target="../media/image169.png"/><Relationship Id="rId7" Type="http://schemas.openxmlformats.org/officeDocument/2006/relationships/tags" Target="../tags/tag244.xml"/><Relationship Id="rId12" Type="http://schemas.openxmlformats.org/officeDocument/2006/relationships/image" Target="../media/image171.png"/><Relationship Id="rId17" Type="http://schemas.openxmlformats.org/officeDocument/2006/relationships/image" Target="../media/image196.png"/><Relationship Id="rId2" Type="http://schemas.openxmlformats.org/officeDocument/2006/relationships/tags" Target="../tags/tag239.xml"/><Relationship Id="rId16" Type="http://schemas.openxmlformats.org/officeDocument/2006/relationships/image" Target="../media/image195.png"/><Relationship Id="rId20" Type="http://schemas.openxmlformats.org/officeDocument/2006/relationships/image" Target="../media/image172.png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notesSlide" Target="../notesSlides/notesSlide20.xml"/><Relationship Id="rId5" Type="http://schemas.openxmlformats.org/officeDocument/2006/relationships/tags" Target="../tags/tag242.xml"/><Relationship Id="rId15" Type="http://schemas.openxmlformats.org/officeDocument/2006/relationships/image" Target="../media/image170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98.png"/><Relationship Id="rId4" Type="http://schemas.openxmlformats.org/officeDocument/2006/relationships/tags" Target="../tags/tag241.xml"/><Relationship Id="rId9" Type="http://schemas.openxmlformats.org/officeDocument/2006/relationships/tags" Target="../tags/tag246.xml"/><Relationship Id="rId14" Type="http://schemas.openxmlformats.org/officeDocument/2006/relationships/image" Target="../media/image19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254.xml"/><Relationship Id="rId13" Type="http://schemas.openxmlformats.org/officeDocument/2006/relationships/image" Target="../media/image200.png"/><Relationship Id="rId18" Type="http://schemas.openxmlformats.org/officeDocument/2006/relationships/image" Target="../media/image172.png"/><Relationship Id="rId3" Type="http://schemas.openxmlformats.org/officeDocument/2006/relationships/tags" Target="../tags/tag249.xml"/><Relationship Id="rId7" Type="http://schemas.openxmlformats.org/officeDocument/2006/relationships/tags" Target="../tags/tag253.xml"/><Relationship Id="rId12" Type="http://schemas.openxmlformats.org/officeDocument/2006/relationships/image" Target="../media/image199.png"/><Relationship Id="rId17" Type="http://schemas.openxmlformats.org/officeDocument/2006/relationships/image" Target="../media/image203.png"/><Relationship Id="rId2" Type="http://schemas.openxmlformats.org/officeDocument/2006/relationships/tags" Target="../tags/tag248.xml"/><Relationship Id="rId16" Type="http://schemas.openxmlformats.org/officeDocument/2006/relationships/image" Target="../media/image202.png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image" Target="../media/image171.png"/><Relationship Id="rId5" Type="http://schemas.openxmlformats.org/officeDocument/2006/relationships/tags" Target="../tags/tag251.xml"/><Relationship Id="rId15" Type="http://schemas.openxmlformats.org/officeDocument/2006/relationships/image" Target="../media/image201.png"/><Relationship Id="rId10" Type="http://schemas.openxmlformats.org/officeDocument/2006/relationships/notesSlide" Target="../notesSlides/notesSlide21.xml"/><Relationship Id="rId19" Type="http://schemas.openxmlformats.org/officeDocument/2006/relationships/image" Target="../media/image169.png"/><Relationship Id="rId4" Type="http://schemas.openxmlformats.org/officeDocument/2006/relationships/tags" Target="../tags/tag25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7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262.xml"/><Relationship Id="rId13" Type="http://schemas.openxmlformats.org/officeDocument/2006/relationships/image" Target="../media/image204.png"/><Relationship Id="rId18" Type="http://schemas.openxmlformats.org/officeDocument/2006/relationships/image" Target="../media/image208.png"/><Relationship Id="rId3" Type="http://schemas.openxmlformats.org/officeDocument/2006/relationships/tags" Target="../tags/tag257.xml"/><Relationship Id="rId21" Type="http://schemas.openxmlformats.org/officeDocument/2006/relationships/image" Target="../media/image169.png"/><Relationship Id="rId7" Type="http://schemas.openxmlformats.org/officeDocument/2006/relationships/tags" Target="../tags/tag261.xml"/><Relationship Id="rId12" Type="http://schemas.openxmlformats.org/officeDocument/2006/relationships/image" Target="../media/image171.png"/><Relationship Id="rId17" Type="http://schemas.openxmlformats.org/officeDocument/2006/relationships/image" Target="../media/image207.png"/><Relationship Id="rId2" Type="http://schemas.openxmlformats.org/officeDocument/2006/relationships/tags" Target="../tags/tag256.xml"/><Relationship Id="rId16" Type="http://schemas.openxmlformats.org/officeDocument/2006/relationships/image" Target="../media/image206.png"/><Relationship Id="rId20" Type="http://schemas.openxmlformats.org/officeDocument/2006/relationships/image" Target="../media/image172.png"/><Relationship Id="rId1" Type="http://schemas.openxmlformats.org/officeDocument/2006/relationships/tags" Target="../tags/tag255.xml"/><Relationship Id="rId6" Type="http://schemas.openxmlformats.org/officeDocument/2006/relationships/tags" Target="../tags/tag260.xml"/><Relationship Id="rId11" Type="http://schemas.openxmlformats.org/officeDocument/2006/relationships/notesSlide" Target="../notesSlides/notesSlide22.xml"/><Relationship Id="rId5" Type="http://schemas.openxmlformats.org/officeDocument/2006/relationships/tags" Target="../tags/tag259.xml"/><Relationship Id="rId15" Type="http://schemas.openxmlformats.org/officeDocument/2006/relationships/image" Target="../media/image205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09.png"/><Relationship Id="rId4" Type="http://schemas.openxmlformats.org/officeDocument/2006/relationships/tags" Target="../tags/tag258.xml"/><Relationship Id="rId9" Type="http://schemas.openxmlformats.org/officeDocument/2006/relationships/tags" Target="../tags/tag263.xml"/><Relationship Id="rId14" Type="http://schemas.openxmlformats.org/officeDocument/2006/relationships/image" Target="../media/image17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69.png"/><Relationship Id="rId3" Type="http://schemas.openxmlformats.org/officeDocument/2006/relationships/tags" Target="../tags/tag266.xml"/><Relationship Id="rId7" Type="http://schemas.openxmlformats.org/officeDocument/2006/relationships/tags" Target="../tags/tag270.xml"/><Relationship Id="rId12" Type="http://schemas.openxmlformats.org/officeDocument/2006/relationships/image" Target="../media/image210.png"/><Relationship Id="rId2" Type="http://schemas.openxmlformats.org/officeDocument/2006/relationships/tags" Target="../tags/tag265.xml"/><Relationship Id="rId16" Type="http://schemas.openxmlformats.org/officeDocument/2006/relationships/image" Target="../media/image212.png"/><Relationship Id="rId1" Type="http://schemas.openxmlformats.org/officeDocument/2006/relationships/tags" Target="../tags/tag264.xml"/><Relationship Id="rId6" Type="http://schemas.openxmlformats.org/officeDocument/2006/relationships/tags" Target="../tags/tag269.xml"/><Relationship Id="rId11" Type="http://schemas.openxmlformats.org/officeDocument/2006/relationships/image" Target="../media/image172.png"/><Relationship Id="rId5" Type="http://schemas.openxmlformats.org/officeDocument/2006/relationships/tags" Target="../tags/tag268.xml"/><Relationship Id="rId15" Type="http://schemas.openxmlformats.org/officeDocument/2006/relationships/image" Target="../media/image211.png"/><Relationship Id="rId10" Type="http://schemas.openxmlformats.org/officeDocument/2006/relationships/image" Target="../media/image162.png"/><Relationship Id="rId4" Type="http://schemas.openxmlformats.org/officeDocument/2006/relationships/tags" Target="../tags/tag267.xml"/><Relationship Id="rId9" Type="http://schemas.openxmlformats.org/officeDocument/2006/relationships/notesSlide" Target="../notesSlides/notesSlide23.xml"/><Relationship Id="rId14" Type="http://schemas.openxmlformats.org/officeDocument/2006/relationships/image" Target="../media/image17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278.xml"/><Relationship Id="rId13" Type="http://schemas.openxmlformats.org/officeDocument/2006/relationships/notesSlide" Target="../notesSlides/notesSlide24.xml"/><Relationship Id="rId18" Type="http://schemas.openxmlformats.org/officeDocument/2006/relationships/image" Target="../media/image132.png"/><Relationship Id="rId3" Type="http://schemas.openxmlformats.org/officeDocument/2006/relationships/tags" Target="../tags/tag273.xml"/><Relationship Id="rId21" Type="http://schemas.openxmlformats.org/officeDocument/2006/relationships/image" Target="../media/image218.png"/><Relationship Id="rId7" Type="http://schemas.openxmlformats.org/officeDocument/2006/relationships/tags" Target="../tags/tag27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15.png"/><Relationship Id="rId2" Type="http://schemas.openxmlformats.org/officeDocument/2006/relationships/tags" Target="../tags/tag272.xml"/><Relationship Id="rId16" Type="http://schemas.openxmlformats.org/officeDocument/2006/relationships/image" Target="../media/image214.png"/><Relationship Id="rId20" Type="http://schemas.openxmlformats.org/officeDocument/2006/relationships/image" Target="../media/image217.png"/><Relationship Id="rId1" Type="http://schemas.openxmlformats.org/officeDocument/2006/relationships/tags" Target="../tags/tag271.xml"/><Relationship Id="rId6" Type="http://schemas.openxmlformats.org/officeDocument/2006/relationships/tags" Target="../tags/tag276.xml"/><Relationship Id="rId11" Type="http://schemas.openxmlformats.org/officeDocument/2006/relationships/tags" Target="../tags/tag281.xml"/><Relationship Id="rId24" Type="http://schemas.openxmlformats.org/officeDocument/2006/relationships/image" Target="../media/image221.png"/><Relationship Id="rId5" Type="http://schemas.openxmlformats.org/officeDocument/2006/relationships/tags" Target="../tags/tag275.xml"/><Relationship Id="rId15" Type="http://schemas.openxmlformats.org/officeDocument/2006/relationships/image" Target="../media/image166.png"/><Relationship Id="rId23" Type="http://schemas.openxmlformats.org/officeDocument/2006/relationships/image" Target="../media/image220.png"/><Relationship Id="rId10" Type="http://schemas.openxmlformats.org/officeDocument/2006/relationships/tags" Target="../tags/tag280.xml"/><Relationship Id="rId19" Type="http://schemas.openxmlformats.org/officeDocument/2006/relationships/image" Target="../media/image216.png"/><Relationship Id="rId4" Type="http://schemas.openxmlformats.org/officeDocument/2006/relationships/tags" Target="../tags/tag274.xml"/><Relationship Id="rId9" Type="http://schemas.openxmlformats.org/officeDocument/2006/relationships/tags" Target="../tags/tag279.xml"/><Relationship Id="rId14" Type="http://schemas.openxmlformats.org/officeDocument/2006/relationships/image" Target="../media/image213.png"/><Relationship Id="rId22" Type="http://schemas.openxmlformats.org/officeDocument/2006/relationships/image" Target="../media/image2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9.png"/><Relationship Id="rId18" Type="http://schemas.openxmlformats.org/officeDocument/2006/relationships/image" Target="../media/image15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8.png"/><Relationship Id="rId17" Type="http://schemas.openxmlformats.org/officeDocument/2006/relationships/image" Target="../media/image14.png"/><Relationship Id="rId2" Type="http://schemas.openxmlformats.org/officeDocument/2006/relationships/tags" Target="../tags/tag9.xml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11.png"/><Relationship Id="rId5" Type="http://schemas.openxmlformats.org/officeDocument/2006/relationships/tags" Target="../tags/tag12.xml"/><Relationship Id="rId15" Type="http://schemas.openxmlformats.org/officeDocument/2006/relationships/image" Target="../media/image12.png"/><Relationship Id="rId10" Type="http://schemas.openxmlformats.org/officeDocument/2006/relationships/notesSlide" Target="../notesSlides/notesSlide4.xml"/><Relationship Id="rId19" Type="http://schemas.openxmlformats.org/officeDocument/2006/relationships/image" Target="../media/image6.png"/><Relationship Id="rId4" Type="http://schemas.openxmlformats.org/officeDocument/2006/relationships/tags" Target="../tags/tag1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tags" Target="../tags/tag284.xml"/><Relationship Id="rId7" Type="http://schemas.openxmlformats.org/officeDocument/2006/relationships/image" Target="../media/image214.png"/><Relationship Id="rId2" Type="http://schemas.openxmlformats.org/officeDocument/2006/relationships/tags" Target="../tags/tag283.xml"/><Relationship Id="rId1" Type="http://schemas.openxmlformats.org/officeDocument/2006/relationships/tags" Target="../tags/tag282.x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24.png"/><Relationship Id="rId4" Type="http://schemas.openxmlformats.org/officeDocument/2006/relationships/tags" Target="../tags/tag285.xml"/><Relationship Id="rId9" Type="http://schemas.openxmlformats.org/officeDocument/2006/relationships/image" Target="../media/image22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293.xml"/><Relationship Id="rId13" Type="http://schemas.openxmlformats.org/officeDocument/2006/relationships/image" Target="../media/image225.png"/><Relationship Id="rId18" Type="http://schemas.openxmlformats.org/officeDocument/2006/relationships/image" Target="../media/image230.png"/><Relationship Id="rId3" Type="http://schemas.openxmlformats.org/officeDocument/2006/relationships/tags" Target="../tags/tag288.xml"/><Relationship Id="rId7" Type="http://schemas.openxmlformats.org/officeDocument/2006/relationships/tags" Target="../tags/tag292.xml"/><Relationship Id="rId12" Type="http://schemas.openxmlformats.org/officeDocument/2006/relationships/image" Target="../media/image224.png"/><Relationship Id="rId17" Type="http://schemas.openxmlformats.org/officeDocument/2006/relationships/image" Target="../media/image229.png"/><Relationship Id="rId2" Type="http://schemas.openxmlformats.org/officeDocument/2006/relationships/tags" Target="../tags/tag287.xml"/><Relationship Id="rId16" Type="http://schemas.openxmlformats.org/officeDocument/2006/relationships/image" Target="../media/image228.png"/><Relationship Id="rId1" Type="http://schemas.openxmlformats.org/officeDocument/2006/relationships/tags" Target="../tags/tag286.xml"/><Relationship Id="rId6" Type="http://schemas.openxmlformats.org/officeDocument/2006/relationships/tags" Target="../tags/tag291.xml"/><Relationship Id="rId11" Type="http://schemas.openxmlformats.org/officeDocument/2006/relationships/image" Target="../media/image223.png"/><Relationship Id="rId5" Type="http://schemas.openxmlformats.org/officeDocument/2006/relationships/tags" Target="../tags/tag290.xml"/><Relationship Id="rId15" Type="http://schemas.openxmlformats.org/officeDocument/2006/relationships/image" Target="../media/image227.png"/><Relationship Id="rId10" Type="http://schemas.openxmlformats.org/officeDocument/2006/relationships/notesSlide" Target="../notesSlides/notesSlide26.xml"/><Relationship Id="rId19" Type="http://schemas.openxmlformats.org/officeDocument/2006/relationships/image" Target="../media/image231.png"/><Relationship Id="rId4" Type="http://schemas.openxmlformats.org/officeDocument/2006/relationships/tags" Target="../tags/tag28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2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13" Type="http://schemas.openxmlformats.org/officeDocument/2006/relationships/image" Target="../media/image234.png"/><Relationship Id="rId3" Type="http://schemas.openxmlformats.org/officeDocument/2006/relationships/tags" Target="../tags/tag29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33.png"/><Relationship Id="rId2" Type="http://schemas.openxmlformats.org/officeDocument/2006/relationships/tags" Target="../tags/tag295.xml"/><Relationship Id="rId1" Type="http://schemas.openxmlformats.org/officeDocument/2006/relationships/tags" Target="../tags/tag294.xml"/><Relationship Id="rId6" Type="http://schemas.openxmlformats.org/officeDocument/2006/relationships/tags" Target="../tags/tag299.xml"/><Relationship Id="rId11" Type="http://schemas.openxmlformats.org/officeDocument/2006/relationships/image" Target="../media/image232.png"/><Relationship Id="rId5" Type="http://schemas.openxmlformats.org/officeDocument/2006/relationships/tags" Target="../tags/tag298.xml"/><Relationship Id="rId15" Type="http://schemas.openxmlformats.org/officeDocument/2006/relationships/image" Target="../media/image236.png"/><Relationship Id="rId10" Type="http://schemas.openxmlformats.org/officeDocument/2006/relationships/image" Target="../media/image224.png"/><Relationship Id="rId4" Type="http://schemas.openxmlformats.org/officeDocument/2006/relationships/tags" Target="../tags/tag297.xml"/><Relationship Id="rId9" Type="http://schemas.openxmlformats.org/officeDocument/2006/relationships/image" Target="../media/image223.png"/><Relationship Id="rId14" Type="http://schemas.openxmlformats.org/officeDocument/2006/relationships/image" Target="../media/image2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15.png"/><Relationship Id="rId17" Type="http://schemas.openxmlformats.org/officeDocument/2006/relationships/image" Target="../media/image22.png"/><Relationship Id="rId2" Type="http://schemas.openxmlformats.org/officeDocument/2006/relationships/tags" Target="../tags/tag17.xml"/><Relationship Id="rId16" Type="http://schemas.openxmlformats.org/officeDocument/2006/relationships/image" Target="../media/image21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17.png"/><Relationship Id="rId5" Type="http://schemas.openxmlformats.org/officeDocument/2006/relationships/tags" Target="../tags/tag20.xml"/><Relationship Id="rId15" Type="http://schemas.openxmlformats.org/officeDocument/2006/relationships/image" Target="../media/image20.png"/><Relationship Id="rId10" Type="http://schemas.openxmlformats.org/officeDocument/2006/relationships/notesSlide" Target="../notesSlides/notesSlide5.xml"/><Relationship Id="rId19" Type="http://schemas.openxmlformats.org/officeDocument/2006/relationships/image" Target="../media/image24.png"/><Relationship Id="rId4" Type="http://schemas.openxmlformats.org/officeDocument/2006/relationships/tags" Target="../tags/tag1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31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31.xml"/><Relationship Id="rId7" Type="http://schemas.openxmlformats.org/officeDocument/2006/relationships/image" Target="../media/image32.png"/><Relationship Id="rId12" Type="http://schemas.openxmlformats.org/officeDocument/2006/relationships/image" Target="../media/image34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5" Type="http://schemas.openxmlformats.org/officeDocument/2006/relationships/tags" Target="../tags/tag33.xml"/><Relationship Id="rId10" Type="http://schemas.openxmlformats.org/officeDocument/2006/relationships/image" Target="../media/image31.png"/><Relationship Id="rId4" Type="http://schemas.openxmlformats.org/officeDocument/2006/relationships/tags" Target="../tags/tag32.xml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571472" y="1124744"/>
            <a:ext cx="8001056" cy="1643074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Техническое и информационное обеспечение систем автоматизации и управления</a:t>
            </a:r>
          </a:p>
        </p:txBody>
      </p:sp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>
          <a:xfrm>
            <a:off x="1331976" y="3140968"/>
            <a:ext cx="6480048" cy="2786082"/>
          </a:xfrm>
        </p:spPr>
        <p:txBody>
          <a:bodyPr>
            <a:normAutofit/>
          </a:bodyPr>
          <a:lstStyle/>
          <a:p>
            <a:pPr algn="l"/>
            <a:endParaRPr lang="ru-RU" dirty="0"/>
          </a:p>
          <a:p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Лекция </a:t>
            </a:r>
          </a:p>
          <a:p>
            <a:pPr algn="l"/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Движение по траектории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 err="1">
                <a:latin typeface="+mn-lt"/>
                <a:cs typeface="Times New Roman" pitchFamily="18" charset="0"/>
              </a:rPr>
              <a:t>Перепараметризация</a:t>
            </a:r>
            <a:endParaRPr lang="ru-RU" sz="2800" dirty="0">
              <a:latin typeface="+mn-lt"/>
            </a:endParaRPr>
          </a:p>
        </p:txBody>
      </p:sp>
      <p:pic>
        <p:nvPicPr>
          <p:cNvPr id="46" name="Рисунок 45" descr="\documentclass{article}&#10;\usepackage{amsmath}&#10;\pagestyle{empty}&#10;\begin{document}&#10;&#10;\begin{gather*}&#10;t&#10;\end{gather*}&#10;&#10;&#10;\end{document}" title="IguanaTex Bitmap Display">
            <a:extLst>
              <a:ext uri="{FF2B5EF4-FFF2-40B4-BE49-F238E27FC236}">
                <a16:creationId xmlns:a16="http://schemas.microsoft.com/office/drawing/2014/main" id="{DD82D140-11BD-4B07-B756-D9990BC3CF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25" y="6439663"/>
            <a:ext cx="82020" cy="165950"/>
          </a:xfrm>
          <a:prstGeom prst="rect">
            <a:avLst/>
          </a:prstGeom>
        </p:spPr>
      </p:pic>
      <p:pic>
        <p:nvPicPr>
          <p:cNvPr id="7" name="Рисунок 6" descr="\documentclass{article}&#10;\usepackage{amsmath}&#10;\usepackage[english,russian]{babel}&#10;&#10;\pagestyle{empty}&#10;\begin{document}&#10;&#10;Было&#10;&#10;\qquad $X(t) = f(t)$,&#10;&#10;\qquad$Y(t) = g(t)$;&#10;&#10;\end{document}" title="IguanaTex Bitmap Display">
            <a:extLst>
              <a:ext uri="{FF2B5EF4-FFF2-40B4-BE49-F238E27FC236}">
                <a16:creationId xmlns:a16="http://schemas.microsoft.com/office/drawing/2014/main" id="{2DC4075E-52CE-433E-908C-AC6F30CBD0C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3" y="959963"/>
            <a:ext cx="1858150" cy="876386"/>
          </a:xfrm>
          <a:prstGeom prst="rect">
            <a:avLst/>
          </a:prstGeom>
        </p:spPr>
      </p:pic>
      <p:pic>
        <p:nvPicPr>
          <p:cNvPr id="37" name="Рисунок 36" descr="\documentclass{article}&#10;\usepackage{amsmath}&#10;\usepackage[english,russian]{babel}&#10;\pagestyle{empty}&#10;&#10;\begin{document}&#10;\hspace{-6.5mm}&#10;Введем функцию $s(t)$, \\ &#10;такую что $s(t) \in [0; 2\pi]$&#10;&#10;&#10;\end{document}" title="IguanaTex Bitmap Display">
            <a:extLst>
              <a:ext uri="{FF2B5EF4-FFF2-40B4-BE49-F238E27FC236}">
                <a16:creationId xmlns:a16="http://schemas.microsoft.com/office/drawing/2014/main" id="{866F5364-5B11-4CB4-A7E8-06D811999D7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017" y="959961"/>
            <a:ext cx="2637020" cy="591510"/>
          </a:xfrm>
          <a:prstGeom prst="rect">
            <a:avLst/>
          </a:prstGeom>
        </p:spPr>
      </p:pic>
      <p:pic>
        <p:nvPicPr>
          <p:cNvPr id="40" name="Рисунок 39" descr="\documentclass{article}&#10;\usepackage{amsmath}&#10;\usepackage[english,russian]{babel}&#10;&#10;\pagestyle{empty}&#10;\begin{document}&#10;&#10;И запишем&#10;&#10;\qquad $X(s(t)) = f(s(t))$,&#10;&#10;\qquad$Y(s(t)) = g(s(t))$;&#10;&#10;\end{document}" title="IguanaTex Bitmap Display">
            <a:extLst>
              <a:ext uri="{FF2B5EF4-FFF2-40B4-BE49-F238E27FC236}">
                <a16:creationId xmlns:a16="http://schemas.microsoft.com/office/drawing/2014/main" id="{44E94048-4F25-4A07-98D1-53B54E5B82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44" y="959017"/>
            <a:ext cx="2496513" cy="877332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55595C6-56F4-4FC3-9B74-19714450E3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0194" y="3396404"/>
            <a:ext cx="3735390" cy="3043259"/>
          </a:xfrm>
          <a:prstGeom prst="rect">
            <a:avLst/>
          </a:prstGeom>
        </p:spPr>
      </p:pic>
      <p:pic>
        <p:nvPicPr>
          <p:cNvPr id="44" name="Рисунок 43" descr="\documentclass{article}&#10;\usepackage{amsmath}&#10;\pagestyle{empty}&#10;\begin{document}&#10;&#10;\begin{gather*}&#10;s&#10;\end{gather*}&#10;&#10;&#10;\end{document}" title="IguanaTex Bitmap Display">
            <a:extLst>
              <a:ext uri="{FF2B5EF4-FFF2-40B4-BE49-F238E27FC236}">
                <a16:creationId xmlns:a16="http://schemas.microsoft.com/office/drawing/2014/main" id="{7AC36419-5BE5-41CE-8132-8C24CB60430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58" y="4801713"/>
            <a:ext cx="97793" cy="116320"/>
          </a:xfrm>
          <a:prstGeom prst="rect">
            <a:avLst/>
          </a:prstGeom>
        </p:spPr>
      </p:pic>
      <p:pic>
        <p:nvPicPr>
          <p:cNvPr id="52" name="Рисунок 51" descr="\documentclass{article}&#10;\usepackage{amsmath}&#10;\usepackage[english,russian]{babel}&#10;\pagestyle{empty}&#10;&#10;\begin{document}&#10;$s(t)=t$&#10;&#10;&#10;\end{document}" title="IguanaTex Bitmap Display">
            <a:extLst>
              <a:ext uri="{FF2B5EF4-FFF2-40B4-BE49-F238E27FC236}">
                <a16:creationId xmlns:a16="http://schemas.microsoft.com/office/drawing/2014/main" id="{6EC670C7-2AD9-40B0-A4D4-A55C5DE10B2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230" y="2960099"/>
            <a:ext cx="823325" cy="27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02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 err="1">
                <a:latin typeface="+mn-lt"/>
                <a:cs typeface="Times New Roman" pitchFamily="18" charset="0"/>
              </a:rPr>
              <a:t>Перепараметризация</a:t>
            </a:r>
            <a:endParaRPr lang="ru-RU" sz="2800" dirty="0">
              <a:latin typeface="+mn-lt"/>
            </a:endParaRPr>
          </a:p>
        </p:txBody>
      </p:sp>
      <p:pic>
        <p:nvPicPr>
          <p:cNvPr id="46" name="Рисунок 45" descr="\documentclass{article}&#10;\usepackage{amsmath}&#10;\pagestyle{empty}&#10;\begin{document}&#10;&#10;\begin{gather*}&#10;t&#10;\end{gather*}&#10;&#10;&#10;\end{document}" title="IguanaTex Bitmap Display">
            <a:extLst>
              <a:ext uri="{FF2B5EF4-FFF2-40B4-BE49-F238E27FC236}">
                <a16:creationId xmlns:a16="http://schemas.microsoft.com/office/drawing/2014/main" id="{DD82D140-11BD-4B07-B756-D9990BC3CF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25" y="6439663"/>
            <a:ext cx="82020" cy="165950"/>
          </a:xfrm>
          <a:prstGeom prst="rect">
            <a:avLst/>
          </a:prstGeom>
        </p:spPr>
      </p:pic>
      <p:pic>
        <p:nvPicPr>
          <p:cNvPr id="7" name="Рисунок 6" descr="\documentclass{article}&#10;\usepackage{amsmath}&#10;\usepackage[english,russian]{babel}&#10;&#10;\pagestyle{empty}&#10;\begin{document}&#10;&#10;Было&#10;&#10;\qquad $X(t) = f(t)$,&#10;&#10;\qquad$Y(t) = g(t)$;&#10;&#10;\end{document}" title="IguanaTex Bitmap Display">
            <a:extLst>
              <a:ext uri="{FF2B5EF4-FFF2-40B4-BE49-F238E27FC236}">
                <a16:creationId xmlns:a16="http://schemas.microsoft.com/office/drawing/2014/main" id="{2DC4075E-52CE-433E-908C-AC6F30CBD0C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3" y="959963"/>
            <a:ext cx="1858150" cy="876386"/>
          </a:xfrm>
          <a:prstGeom prst="rect">
            <a:avLst/>
          </a:prstGeom>
        </p:spPr>
      </p:pic>
      <p:pic>
        <p:nvPicPr>
          <p:cNvPr id="37" name="Рисунок 36" descr="\documentclass{article}&#10;\usepackage{amsmath}&#10;\usepackage[english,russian]{babel}&#10;\pagestyle{empty}&#10;&#10;\begin{document}&#10;\hspace{-6.5mm}&#10;Введем функцию $s(t)$, \\ &#10;такую что $s(t) \in [0; 2\pi]$&#10;&#10;&#10;\end{document}" title="IguanaTex Bitmap Display">
            <a:extLst>
              <a:ext uri="{FF2B5EF4-FFF2-40B4-BE49-F238E27FC236}">
                <a16:creationId xmlns:a16="http://schemas.microsoft.com/office/drawing/2014/main" id="{866F5364-5B11-4CB4-A7E8-06D811999D7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017" y="959961"/>
            <a:ext cx="2637020" cy="591510"/>
          </a:xfrm>
          <a:prstGeom prst="rect">
            <a:avLst/>
          </a:prstGeom>
        </p:spPr>
      </p:pic>
      <p:pic>
        <p:nvPicPr>
          <p:cNvPr id="40" name="Рисунок 39" descr="\documentclass{article}&#10;\usepackage{amsmath}&#10;\usepackage[english,russian]{babel}&#10;&#10;\pagestyle{empty}&#10;\begin{document}&#10;&#10;И запишем&#10;&#10;\qquad $X(s(t)) = f(s(t))$,&#10;&#10;\qquad$Y(s(t)) = g(s(t))$;&#10;&#10;\end{document}" title="IguanaTex Bitmap Display">
            <a:extLst>
              <a:ext uri="{FF2B5EF4-FFF2-40B4-BE49-F238E27FC236}">
                <a16:creationId xmlns:a16="http://schemas.microsoft.com/office/drawing/2014/main" id="{44E94048-4F25-4A07-98D1-53B54E5B82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44" y="959017"/>
            <a:ext cx="2496513" cy="877332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55595C6-56F4-4FC3-9B74-19714450E3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0194" y="3396404"/>
            <a:ext cx="3735390" cy="3043259"/>
          </a:xfrm>
          <a:prstGeom prst="rect">
            <a:avLst/>
          </a:prstGeom>
        </p:spPr>
      </p:pic>
      <p:pic>
        <p:nvPicPr>
          <p:cNvPr id="44" name="Рисунок 43" descr="\documentclass{article}&#10;\usepackage{amsmath}&#10;\pagestyle{empty}&#10;\begin{document}&#10;&#10;\begin{gather*}&#10;s&#10;\end{gather*}&#10;&#10;&#10;\end{document}" title="IguanaTex Bitmap Display">
            <a:extLst>
              <a:ext uri="{FF2B5EF4-FFF2-40B4-BE49-F238E27FC236}">
                <a16:creationId xmlns:a16="http://schemas.microsoft.com/office/drawing/2014/main" id="{7AC36419-5BE5-41CE-8132-8C24CB60430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58" y="4801713"/>
            <a:ext cx="97793" cy="11632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09358C63-9821-4B16-9E1D-B9613BD2D30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9302" y="3396404"/>
            <a:ext cx="3782940" cy="3043259"/>
          </a:xfrm>
          <a:prstGeom prst="rect">
            <a:avLst/>
          </a:prstGeom>
        </p:spPr>
      </p:pic>
      <p:pic>
        <p:nvPicPr>
          <p:cNvPr id="48" name="Рисунок 47" descr="\documentclass{article}&#10;\usepackage{amsmath}&#10;\pagestyle{empty}&#10;\begin{document}&#10;&#10;\begin{gather*}&#10;s&#10;\end{gather*}&#10;&#10;&#10;\end{document}" title="IguanaTex Bitmap Display">
            <a:extLst>
              <a:ext uri="{FF2B5EF4-FFF2-40B4-BE49-F238E27FC236}">
                <a16:creationId xmlns:a16="http://schemas.microsoft.com/office/drawing/2014/main" id="{BB26225B-64B5-45A4-9218-A68DCA21551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418" y="4743553"/>
            <a:ext cx="97793" cy="116320"/>
          </a:xfrm>
          <a:prstGeom prst="rect">
            <a:avLst/>
          </a:prstGeom>
        </p:spPr>
      </p:pic>
      <p:pic>
        <p:nvPicPr>
          <p:cNvPr id="49" name="Рисунок 48" descr="\documentclass{article}&#10;\usepackage{amsmath}&#10;\pagestyle{empty}&#10;\begin{document}&#10;&#10;\begin{gather*}&#10;t&#10;\end{gather*}&#10;&#10;&#10;\end{document}" title="IguanaTex Bitmap Display">
            <a:extLst>
              <a:ext uri="{FF2B5EF4-FFF2-40B4-BE49-F238E27FC236}">
                <a16:creationId xmlns:a16="http://schemas.microsoft.com/office/drawing/2014/main" id="{F7EC6164-D8C2-4B8E-9B7D-614C1F5E40B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6477760"/>
            <a:ext cx="82020" cy="165950"/>
          </a:xfrm>
          <a:prstGeom prst="rect">
            <a:avLst/>
          </a:prstGeom>
        </p:spPr>
      </p:pic>
      <p:pic>
        <p:nvPicPr>
          <p:cNvPr id="52" name="Рисунок 51" descr="\documentclass{article}&#10;\usepackage{amsmath}&#10;\usepackage[english,russian]{babel}&#10;\pagestyle{empty}&#10;&#10;\begin{document}&#10;$s(t)=t$&#10;&#10;&#10;\end{document}" title="IguanaTex Bitmap Display">
            <a:extLst>
              <a:ext uri="{FF2B5EF4-FFF2-40B4-BE49-F238E27FC236}">
                <a16:creationId xmlns:a16="http://schemas.microsoft.com/office/drawing/2014/main" id="{6EC670C7-2AD9-40B0-A4D4-A55C5DE10B2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230" y="2960099"/>
            <a:ext cx="823325" cy="27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5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 err="1">
                <a:latin typeface="+mn-lt"/>
                <a:cs typeface="Times New Roman" pitchFamily="18" charset="0"/>
              </a:rPr>
              <a:t>Перепараметризация</a:t>
            </a:r>
            <a:endParaRPr lang="ru-RU" sz="2800" dirty="0">
              <a:latin typeface="+mn-lt"/>
            </a:endParaRPr>
          </a:p>
        </p:txBody>
      </p:sp>
      <p:pic>
        <p:nvPicPr>
          <p:cNvPr id="46" name="Рисунок 45" descr="\documentclass{article}&#10;\usepackage{amsmath}&#10;\pagestyle{empty}&#10;\begin{document}&#10;&#10;\begin{gather*}&#10;t&#10;\end{gather*}&#10;&#10;&#10;\end{document}" title="IguanaTex Bitmap Display">
            <a:extLst>
              <a:ext uri="{FF2B5EF4-FFF2-40B4-BE49-F238E27FC236}">
                <a16:creationId xmlns:a16="http://schemas.microsoft.com/office/drawing/2014/main" id="{DD82D140-11BD-4B07-B756-D9990BC3CF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25" y="6439663"/>
            <a:ext cx="82020" cy="165950"/>
          </a:xfrm>
          <a:prstGeom prst="rect">
            <a:avLst/>
          </a:prstGeom>
        </p:spPr>
      </p:pic>
      <p:pic>
        <p:nvPicPr>
          <p:cNvPr id="7" name="Рисунок 6" descr="\documentclass{article}&#10;\usepackage{amsmath}&#10;\usepackage[english,russian]{babel}&#10;&#10;\pagestyle{empty}&#10;\begin{document}&#10;&#10;Было&#10;&#10;\qquad $X(t) = f(t)$,&#10;&#10;\qquad$Y(t) = g(t)$;&#10;&#10;\end{document}" title="IguanaTex Bitmap Display">
            <a:extLst>
              <a:ext uri="{FF2B5EF4-FFF2-40B4-BE49-F238E27FC236}">
                <a16:creationId xmlns:a16="http://schemas.microsoft.com/office/drawing/2014/main" id="{2DC4075E-52CE-433E-908C-AC6F30CBD0C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3" y="959963"/>
            <a:ext cx="1858150" cy="876386"/>
          </a:xfrm>
          <a:prstGeom prst="rect">
            <a:avLst/>
          </a:prstGeom>
        </p:spPr>
      </p:pic>
      <p:pic>
        <p:nvPicPr>
          <p:cNvPr id="37" name="Рисунок 36" descr="\documentclass{article}&#10;\usepackage{amsmath}&#10;\usepackage[english,russian]{babel}&#10;\pagestyle{empty}&#10;&#10;\begin{document}&#10;\hspace{-6.5mm}&#10;Введем функцию $s(t)$, \\ &#10;такую что $s(t) \in [0; 2\pi]$&#10;&#10;&#10;\end{document}" title="IguanaTex Bitmap Display">
            <a:extLst>
              <a:ext uri="{FF2B5EF4-FFF2-40B4-BE49-F238E27FC236}">
                <a16:creationId xmlns:a16="http://schemas.microsoft.com/office/drawing/2014/main" id="{866F5364-5B11-4CB4-A7E8-06D811999D7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017" y="959961"/>
            <a:ext cx="2637020" cy="591510"/>
          </a:xfrm>
          <a:prstGeom prst="rect">
            <a:avLst/>
          </a:prstGeom>
        </p:spPr>
      </p:pic>
      <p:pic>
        <p:nvPicPr>
          <p:cNvPr id="40" name="Рисунок 39" descr="\documentclass{article}&#10;\usepackage{amsmath}&#10;\usepackage[english,russian]{babel}&#10;&#10;\pagestyle{empty}&#10;\begin{document}&#10;&#10;И запишем&#10;&#10;\qquad $X(s(t)) = f(s(t))$,&#10;&#10;\qquad$Y(s(t)) = g(s(t))$;&#10;&#10;\end{document}" title="IguanaTex Bitmap Display">
            <a:extLst>
              <a:ext uri="{FF2B5EF4-FFF2-40B4-BE49-F238E27FC236}">
                <a16:creationId xmlns:a16="http://schemas.microsoft.com/office/drawing/2014/main" id="{44E94048-4F25-4A07-98D1-53B54E5B82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44" y="959017"/>
            <a:ext cx="2496513" cy="877332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55595C6-56F4-4FC3-9B74-19714450E34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0194" y="3396404"/>
            <a:ext cx="3735390" cy="3043259"/>
          </a:xfrm>
          <a:prstGeom prst="rect">
            <a:avLst/>
          </a:prstGeom>
        </p:spPr>
      </p:pic>
      <p:pic>
        <p:nvPicPr>
          <p:cNvPr id="44" name="Рисунок 43" descr="\documentclass{article}&#10;\usepackage{amsmath}&#10;\pagestyle{empty}&#10;\begin{document}&#10;&#10;\begin{gather*}&#10;s&#10;\end{gather*}&#10;&#10;&#10;\end{document}" title="IguanaTex Bitmap Display">
            <a:extLst>
              <a:ext uri="{FF2B5EF4-FFF2-40B4-BE49-F238E27FC236}">
                <a16:creationId xmlns:a16="http://schemas.microsoft.com/office/drawing/2014/main" id="{7AC36419-5BE5-41CE-8132-8C24CB60430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58" y="4801713"/>
            <a:ext cx="97793" cy="11632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09358C63-9821-4B16-9E1D-B9613BD2D3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99302" y="3396404"/>
            <a:ext cx="3782940" cy="3043259"/>
          </a:xfrm>
          <a:prstGeom prst="rect">
            <a:avLst/>
          </a:prstGeom>
        </p:spPr>
      </p:pic>
      <p:pic>
        <p:nvPicPr>
          <p:cNvPr id="48" name="Рисунок 47" descr="\documentclass{article}&#10;\usepackage{amsmath}&#10;\pagestyle{empty}&#10;\begin{document}&#10;&#10;\begin{gather*}&#10;s&#10;\end{gather*}&#10;&#10;&#10;\end{document}" title="IguanaTex Bitmap Display">
            <a:extLst>
              <a:ext uri="{FF2B5EF4-FFF2-40B4-BE49-F238E27FC236}">
                <a16:creationId xmlns:a16="http://schemas.microsoft.com/office/drawing/2014/main" id="{BB26225B-64B5-45A4-9218-A68DCA21551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418" y="4743553"/>
            <a:ext cx="97793" cy="116320"/>
          </a:xfrm>
          <a:prstGeom prst="rect">
            <a:avLst/>
          </a:prstGeom>
        </p:spPr>
      </p:pic>
      <p:pic>
        <p:nvPicPr>
          <p:cNvPr id="49" name="Рисунок 48" descr="\documentclass{article}&#10;\usepackage{amsmath}&#10;\pagestyle{empty}&#10;\begin{document}&#10;&#10;\begin{gather*}&#10;t&#10;\end{gather*}&#10;&#10;&#10;\end{document}" title="IguanaTex Bitmap Display">
            <a:extLst>
              <a:ext uri="{FF2B5EF4-FFF2-40B4-BE49-F238E27FC236}">
                <a16:creationId xmlns:a16="http://schemas.microsoft.com/office/drawing/2014/main" id="{F7EC6164-D8C2-4B8E-9B7D-614C1F5E40B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6477760"/>
            <a:ext cx="82020" cy="165950"/>
          </a:xfrm>
          <a:prstGeom prst="rect">
            <a:avLst/>
          </a:prstGeom>
        </p:spPr>
      </p:pic>
      <p:pic>
        <p:nvPicPr>
          <p:cNvPr id="52" name="Рисунок 51" descr="\documentclass{article}&#10;\usepackage{amsmath}&#10;\usepackage[english,russian]{babel}&#10;\pagestyle{empty}&#10;&#10;\begin{document}&#10;$s(t)=t$&#10;&#10;&#10;\end{document}" title="IguanaTex Bitmap Display">
            <a:extLst>
              <a:ext uri="{FF2B5EF4-FFF2-40B4-BE49-F238E27FC236}">
                <a16:creationId xmlns:a16="http://schemas.microsoft.com/office/drawing/2014/main" id="{6EC670C7-2AD9-40B0-A4D4-A55C5DE10B2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230" y="2960099"/>
            <a:ext cx="823325" cy="270355"/>
          </a:xfrm>
          <a:prstGeom prst="rect">
            <a:avLst/>
          </a:prstGeom>
        </p:spPr>
      </p:pic>
      <p:pic>
        <p:nvPicPr>
          <p:cNvPr id="57" name="Рисунок 56" descr="\documentclass{article}&#10;\usepackage{amsmath}&#10;\usepackage[english,russian]{babel}&#10;\pagestyle{empty}&#10;&#10;\begin{document}&#10;$s(t)=2\pi\sin^2{t}$&#10;&#10;&#10;\end{document}" title="IguanaTex Bitmap Display">
            <a:extLst>
              <a:ext uri="{FF2B5EF4-FFF2-40B4-BE49-F238E27FC236}">
                <a16:creationId xmlns:a16="http://schemas.microsoft.com/office/drawing/2014/main" id="{54541265-ED8F-4F06-837E-0C7977E7576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272" y="2960098"/>
            <a:ext cx="1622131" cy="30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2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 err="1">
                <a:latin typeface="+mn-lt"/>
                <a:cs typeface="Times New Roman" pitchFamily="18" charset="0"/>
              </a:rPr>
              <a:t>Перепараметризация</a:t>
            </a:r>
            <a:endParaRPr lang="ru-RU" sz="2800" dirty="0">
              <a:latin typeface="+mn-lt"/>
            </a:endParaRPr>
          </a:p>
        </p:txBody>
      </p:sp>
      <p:pic>
        <p:nvPicPr>
          <p:cNvPr id="7" name="Рисунок 6" descr="\documentclass{article}&#10;\usepackage{amsmath}&#10;\usepackage[english,russian]{babel}&#10;&#10;\pagestyle{empty}&#10;\begin{document}&#10;&#10;Было&#10;&#10;\qquad $X(t) = f(t)$,&#10;&#10;\qquad$Y(t) = g(t)$;&#10;&#10;\end{document}" title="IguanaTex Bitmap Display">
            <a:extLst>
              <a:ext uri="{FF2B5EF4-FFF2-40B4-BE49-F238E27FC236}">
                <a16:creationId xmlns:a16="http://schemas.microsoft.com/office/drawing/2014/main" id="{2DC4075E-52CE-433E-908C-AC6F30CBD0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3" y="959963"/>
            <a:ext cx="1858150" cy="876386"/>
          </a:xfrm>
          <a:prstGeom prst="rect">
            <a:avLst/>
          </a:prstGeom>
        </p:spPr>
      </p:pic>
      <p:pic>
        <p:nvPicPr>
          <p:cNvPr id="37" name="Рисунок 36" descr="\documentclass{article}&#10;\usepackage{amsmath}&#10;\usepackage[english,russian]{babel}&#10;\pagestyle{empty}&#10;&#10;\begin{document}&#10;\hspace{-6.5mm}&#10;Введем функцию $s(t)$, \\ &#10;такую что $s(t) \in [0; 2\pi]$&#10;&#10;&#10;\end{document}" title="IguanaTex Bitmap Display">
            <a:extLst>
              <a:ext uri="{FF2B5EF4-FFF2-40B4-BE49-F238E27FC236}">
                <a16:creationId xmlns:a16="http://schemas.microsoft.com/office/drawing/2014/main" id="{866F5364-5B11-4CB4-A7E8-06D811999D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017" y="959961"/>
            <a:ext cx="2637020" cy="591510"/>
          </a:xfrm>
          <a:prstGeom prst="rect">
            <a:avLst/>
          </a:prstGeom>
        </p:spPr>
      </p:pic>
      <p:pic>
        <p:nvPicPr>
          <p:cNvPr id="40" name="Рисунок 39" descr="\documentclass{article}&#10;\usepackage{amsmath}&#10;\usepackage[english,russian]{babel}&#10;&#10;\pagestyle{empty}&#10;\begin{document}&#10;&#10;И запишем&#10;&#10;\qquad $X(s(t)) = f(s(t))$,&#10;&#10;\qquad$Y(s(t)) = g(s(t))$;&#10;&#10;\end{document}" title="IguanaTex Bitmap Display">
            <a:extLst>
              <a:ext uri="{FF2B5EF4-FFF2-40B4-BE49-F238E27FC236}">
                <a16:creationId xmlns:a16="http://schemas.microsoft.com/office/drawing/2014/main" id="{44E94048-4F25-4A07-98D1-53B54E5B82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44" y="959017"/>
            <a:ext cx="2496513" cy="877332"/>
          </a:xfrm>
          <a:prstGeom prst="rect">
            <a:avLst/>
          </a:prstGeom>
        </p:spPr>
      </p:pic>
      <p:pic>
        <p:nvPicPr>
          <p:cNvPr id="57" name="Рисунок 56" descr="\documentclass{article}&#10;\usepackage{amsmath}&#10;\usepackage[english,russian]{babel}&#10;\pagestyle{empty}&#10;&#10;\begin{document}&#10;$s(t)=2\pi\sin^2{t}$&#10;&#10;&#10;\end{document}" title="IguanaTex Bitmap Display">
            <a:extLst>
              <a:ext uri="{FF2B5EF4-FFF2-40B4-BE49-F238E27FC236}">
                <a16:creationId xmlns:a16="http://schemas.microsoft.com/office/drawing/2014/main" id="{54541265-ED8F-4F06-837E-0C7977E7576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934" y="2780928"/>
            <a:ext cx="1622131" cy="30707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185C437-38AC-4C26-9B1D-8AA626A51F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734" y="3476316"/>
            <a:ext cx="4148092" cy="331236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44CDD21-515D-4F21-B522-5AEF30AB56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4008" y="3476316"/>
            <a:ext cx="4148092" cy="32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64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357158" y="214290"/>
                <a:ext cx="8143932" cy="571504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ru-RU" sz="2800" dirty="0">
                    <a:latin typeface="+mn-lt"/>
                    <a:cs typeface="Times New Roman" pitchFamily="18" charset="0"/>
                  </a:rPr>
                  <a:t>Параметризация функцией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𝑡</m:t>
                    </m:r>
                  </m:oMath>
                </a14:m>
                <a:endParaRPr lang="ru-RU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7158" y="214290"/>
                <a:ext cx="8143932" cy="571504"/>
              </a:xfrm>
              <a:blipFill>
                <a:blip r:embed="rId5"/>
                <a:stretch>
                  <a:fillRect t="-8511" b="-223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0DB01D0-FE7E-414F-9DEE-9A1834DEFC4F}"/>
              </a:ext>
            </a:extLst>
          </p:cNvPr>
          <p:cNvSpPr txBox="1"/>
          <p:nvPr/>
        </p:nvSpPr>
        <p:spPr>
          <a:xfrm>
            <a:off x="359494" y="874537"/>
            <a:ext cx="82341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1. 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2.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3. </a:t>
            </a:r>
            <a:r>
              <a:rPr lang="ru-RU" dirty="0"/>
              <a:t>Чтобы разбить траекторию на </a:t>
            </a:r>
            <a:r>
              <a:rPr lang="en-US" dirty="0"/>
              <a:t>N</a:t>
            </a:r>
            <a:r>
              <a:rPr lang="ru-RU" dirty="0"/>
              <a:t> участков: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9" name="Рисунок 8" descr="\documentclass{article}&#10;\usepackage{amsmath}&#10;\pagestyle{empty}&#10;\begin{document}&#10;&#10;$&#10;s(t)=\sin^2 t, \quad t \in [0,\dfrac{\pi}{2}], \quad s(t) \in [0,1].&#10;$&#10;&#10;&#10;\end{document}" title="IguanaTex Bitmap Display">
            <a:extLst>
              <a:ext uri="{FF2B5EF4-FFF2-40B4-BE49-F238E27FC236}">
                <a16:creationId xmlns:a16="http://schemas.microsoft.com/office/drawing/2014/main" id="{A1DA3BAB-565E-49D0-B26E-3DB646213D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30165"/>
            <a:ext cx="4293695" cy="458075"/>
          </a:xfrm>
          <a:prstGeom prst="rect">
            <a:avLst/>
          </a:prstGeom>
        </p:spPr>
      </p:pic>
      <p:pic>
        <p:nvPicPr>
          <p:cNvPr id="15" name="Рисунок 14" descr="\documentclass{article}&#10;\usepackage{amsmath}&#10;\pagestyle{empty}&#10;\begin{document}&#10;&#10;$&#10;s(t)=2\pi\sin^2 t, \quad t \in [0,\dfrac{\pi}{2}], \quad s(t) \in [0,2\pi].&#10;$&#10;&#10;&#10;\end{document}" title="IguanaTex Bitmap Display">
            <a:extLst>
              <a:ext uri="{FF2B5EF4-FFF2-40B4-BE49-F238E27FC236}">
                <a16:creationId xmlns:a16="http://schemas.microsoft.com/office/drawing/2014/main" id="{19FF6321-2510-4708-BCD3-D449D748E82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1366160"/>
            <a:ext cx="4773142" cy="460017"/>
          </a:xfrm>
          <a:prstGeom prst="rect">
            <a:avLst/>
          </a:prstGeom>
        </p:spPr>
      </p:pic>
      <p:pic>
        <p:nvPicPr>
          <p:cNvPr id="55" name="Рисунок 54" descr="\documentclass{article}&#10;\usepackage{amsmath}&#10;\pagestyle{empty}&#10;\begin{document}&#10;&#10;$&#10;s_i(t)=\dfrac{2\pi\sin^2(t + i\cdot \dfrac{\pi}{2})}{N} + i \cdot \dfrac{2\pi}{N},&#10;\quad i=0,1,2,\dots,N-1;&#10;$&#10;&#10;\vspace{2mm}&#10;&#10;$&#10;t \in [i\cdot \dfrac{\pi}{2},(i+1)\cdot\dfrac{\pi}{2}], &#10;\quad s(t) \in [i\cdot \dfrac{2\pi}{N},(i+1)\cdot \dfrac{2\pi}{N}].&#10;$&#10;&#10;&#10;\end{document}" title="IguanaTex Bitmap Display">
            <a:extLst>
              <a:ext uri="{FF2B5EF4-FFF2-40B4-BE49-F238E27FC236}">
                <a16:creationId xmlns:a16="http://schemas.microsoft.com/office/drawing/2014/main" id="{9589AF4E-FAA5-4FFC-BA6C-10DEDE4B1BC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88" y="2564905"/>
            <a:ext cx="6338861" cy="144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41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357158" y="214290"/>
                <a:ext cx="8143932" cy="571504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ru-RU" sz="2800" dirty="0">
                    <a:latin typeface="+mn-lt"/>
                    <a:cs typeface="Times New Roman" pitchFamily="18" charset="0"/>
                  </a:rPr>
                  <a:t>Параметризация функцией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𝑡</m:t>
                    </m:r>
                  </m:oMath>
                </a14:m>
                <a:endParaRPr lang="ru-RU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7158" y="214290"/>
                <a:ext cx="8143932" cy="571504"/>
              </a:xfrm>
              <a:blipFill>
                <a:blip r:embed="rId6"/>
                <a:stretch>
                  <a:fillRect t="-8511" b="-223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27B377A-B5F6-48C8-8B3C-FAA1C9D924F8}"/>
              </a:ext>
            </a:extLst>
          </p:cNvPr>
          <p:cNvSpPr txBox="1"/>
          <p:nvPr/>
        </p:nvSpPr>
        <p:spPr>
          <a:xfrm>
            <a:off x="312040" y="827441"/>
            <a:ext cx="8234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</a:t>
            </a:r>
            <a:r>
              <a:rPr lang="ru-RU" dirty="0"/>
              <a:t>Пример. Разбиваем на 3 части:</a:t>
            </a:r>
            <a:endParaRPr lang="en-US" dirty="0"/>
          </a:p>
          <a:p>
            <a:endParaRPr lang="ru-RU" dirty="0"/>
          </a:p>
          <a:p>
            <a:r>
              <a:rPr lang="ru-RU" dirty="0"/>
              <a:t>Общая формула:</a:t>
            </a:r>
          </a:p>
        </p:txBody>
      </p:sp>
      <p:pic>
        <p:nvPicPr>
          <p:cNvPr id="20" name="Рисунок 19" descr="\documentclass{article}&#10;\usepackage{amsmath}&#10;\pagestyle{empty}&#10;\begin{document}&#10;&#10;$&#10;s_0(t)=\dfrac{2\pi\sin^2(t)}{3} &#10;\quad t \in \left[0,\dfrac{\pi}{2}\right], &#10;\quad s(t) \in \left[0,\dfrac{2\pi}{3}\right].&#10;$&#10;&#10;&#10;\end{document}" title="IguanaTex Bitmap Display">
            <a:extLst>
              <a:ext uri="{FF2B5EF4-FFF2-40B4-BE49-F238E27FC236}">
                <a16:creationId xmlns:a16="http://schemas.microsoft.com/office/drawing/2014/main" id="{DCBB8F21-0198-4C99-B174-257F0C110E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03" y="3838893"/>
            <a:ext cx="5376994" cy="656585"/>
          </a:xfrm>
          <a:prstGeom prst="rect">
            <a:avLst/>
          </a:prstGeom>
        </p:spPr>
      </p:pic>
      <p:pic>
        <p:nvPicPr>
          <p:cNvPr id="22" name="Рисунок 21" descr="\documentclass{article}&#10;\usepackage{amsmath}&#10;\pagestyle{empty}&#10;\begin{document}&#10;&#10;$&#10;s_1(t)=\dfrac{2\pi\sin^2\left(t + \dfrac{\pi}{2}\right)}{3} + \dfrac{2\pi}{3}, &#10;\quad t \in \left[\dfrac{\pi}{2},\pi\right], &#10;\quad s(t) \in \left[\dfrac{2\pi}{3},\dfrac{4\pi}{3}\right].&#10;$&#10;&#10;&#10;\end{document}" title="IguanaTex Bitmap Display">
            <a:extLst>
              <a:ext uri="{FF2B5EF4-FFF2-40B4-BE49-F238E27FC236}">
                <a16:creationId xmlns:a16="http://schemas.microsoft.com/office/drawing/2014/main" id="{A3EF655A-19BA-4F89-AA06-E5FD252CDDB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44" y="4495478"/>
            <a:ext cx="7062712" cy="830815"/>
          </a:xfrm>
          <a:prstGeom prst="rect">
            <a:avLst/>
          </a:prstGeom>
        </p:spPr>
      </p:pic>
      <p:pic>
        <p:nvPicPr>
          <p:cNvPr id="24" name="Рисунок 23" descr="\documentclass{article}&#10;\usepackage{amsmath}&#10;\pagestyle{empty}&#10;\begin{document}&#10;&#10;$&#10;s_2(t)=\dfrac{2\pi\sin^2\left(t + \pi\right)}{3} + \dfrac{4\pi}{3}, &#10;\quad t \in \left[\pi,\dfrac{3\pi}{2}\right], &#10;\quad s(t) \in \left[\dfrac{4\pi}{3},2\pi\right].&#10;$&#10;&#10;&#10;\end{document}" title="IguanaTex Bitmap Display">
            <a:extLst>
              <a:ext uri="{FF2B5EF4-FFF2-40B4-BE49-F238E27FC236}">
                <a16:creationId xmlns:a16="http://schemas.microsoft.com/office/drawing/2014/main" id="{FBE586C0-F934-4F31-9A53-6F940E0784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62" y="5476561"/>
            <a:ext cx="6985672" cy="654907"/>
          </a:xfrm>
          <a:prstGeom prst="rect">
            <a:avLst/>
          </a:prstGeom>
        </p:spPr>
      </p:pic>
      <p:pic>
        <p:nvPicPr>
          <p:cNvPr id="16" name="Рисунок 15" descr="\documentclass{article}&#10;\usepackage{amsmath}&#10;\pagestyle{empty}&#10;\begin{document}&#10;&#10;$&#10;s_i(t)=\dfrac{2\pi\sin^2\left(t + i\cdot \dfrac{\pi}{2}\right)}{N} + i \cdot \dfrac{2\pi}{N},&#10;\quad i=0,1,2,\dots,N-1;&#10;$&#10;&#10;\vspace{2mm}&#10;&#10;$&#10;t \in \left[i\cdot \dfrac{\pi}{2},(i+1)\cdot\dfrac{\pi}{2}\right], &#10;\quad s(t) \in \left[i\cdot \dfrac{2\pi}{N},(i+1)\cdot \dfrac{2\pi}{N}\right].&#10;$&#10;&#10;&#10;\end{document}" title="IguanaTex Bitmap Display">
            <a:extLst>
              <a:ext uri="{FF2B5EF4-FFF2-40B4-BE49-F238E27FC236}">
                <a16:creationId xmlns:a16="http://schemas.microsoft.com/office/drawing/2014/main" id="{BDAF5920-3385-4C07-9A4E-A6487979884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569" y="1665010"/>
            <a:ext cx="6488456" cy="15628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0B27C8-60EA-4DE5-AA09-75A019BD08A3}"/>
              </a:ext>
            </a:extLst>
          </p:cNvPr>
          <p:cNvSpPr txBox="1"/>
          <p:nvPr/>
        </p:nvSpPr>
        <p:spPr>
          <a:xfrm>
            <a:off x="312040" y="3429000"/>
            <a:ext cx="153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Вид функций:</a:t>
            </a:r>
          </a:p>
        </p:txBody>
      </p:sp>
    </p:spTree>
    <p:extLst>
      <p:ext uri="{BB962C8B-B14F-4D97-AF65-F5344CB8AC3E}">
        <p14:creationId xmlns:p14="http://schemas.microsoft.com/office/powerpoint/2010/main" val="2388799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357158" y="214290"/>
                <a:ext cx="8143932" cy="571504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ru-RU" sz="2800" dirty="0">
                    <a:latin typeface="+mn-lt"/>
                    <a:cs typeface="Times New Roman" pitchFamily="18" charset="0"/>
                  </a:rPr>
                  <a:t>Параметризация функцией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𝑡</m:t>
                    </m:r>
                  </m:oMath>
                </a14:m>
                <a:endParaRPr lang="ru-RU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7158" y="214290"/>
                <a:ext cx="8143932" cy="571504"/>
              </a:xfrm>
              <a:blipFill>
                <a:blip r:embed="rId2"/>
                <a:stretch>
                  <a:fillRect t="-8511" b="-223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27B377A-B5F6-48C8-8B3C-FAA1C9D924F8}"/>
              </a:ext>
            </a:extLst>
          </p:cNvPr>
          <p:cNvSpPr txBox="1"/>
          <p:nvPr/>
        </p:nvSpPr>
        <p:spPr>
          <a:xfrm>
            <a:off x="312040" y="827441"/>
            <a:ext cx="823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</a:t>
            </a:r>
            <a:r>
              <a:rPr lang="ru-RU" dirty="0"/>
              <a:t>Пример. Разбиваем на 3 части: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7CA4A0-0B69-4CB9-A89D-CB8ADD325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136520"/>
            <a:ext cx="5472608" cy="550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25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357158" y="214290"/>
                <a:ext cx="8143932" cy="571504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ru-RU" sz="2800" dirty="0">
                    <a:latin typeface="+mn-lt"/>
                    <a:cs typeface="Times New Roman" pitchFamily="18" charset="0"/>
                  </a:rPr>
                  <a:t>Параметризация функцией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𝑡</m:t>
                    </m:r>
                  </m:oMath>
                </a14:m>
                <a:endParaRPr lang="ru-RU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7158" y="214290"/>
                <a:ext cx="8143932" cy="571504"/>
              </a:xfrm>
              <a:blipFill>
                <a:blip r:embed="rId2"/>
                <a:stretch>
                  <a:fillRect t="-8511" b="-223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27B377A-B5F6-48C8-8B3C-FAA1C9D924F8}"/>
              </a:ext>
            </a:extLst>
          </p:cNvPr>
          <p:cNvSpPr txBox="1"/>
          <p:nvPr/>
        </p:nvSpPr>
        <p:spPr>
          <a:xfrm>
            <a:off x="312040" y="827441"/>
            <a:ext cx="823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</a:t>
            </a:r>
            <a:r>
              <a:rPr lang="ru-RU" dirty="0"/>
              <a:t>Пример. Разбиваем на 3 части: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AE9886-AA0C-47E1-9770-CF788B400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293" y="1135710"/>
            <a:ext cx="5473413" cy="5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04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Параметризация функцией через аппроксимацию</a:t>
            </a:r>
            <a:endParaRPr lang="ru-RU" sz="2800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B01D0-FE7E-414F-9DEE-9A1834DEFC4F}"/>
              </a:ext>
            </a:extLst>
          </p:cNvPr>
          <p:cNvSpPr txBox="1"/>
          <p:nvPr/>
        </p:nvSpPr>
        <p:spPr>
          <a:xfrm>
            <a:off x="359494" y="874537"/>
            <a:ext cx="85329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1.  </a:t>
            </a:r>
            <a:r>
              <a:rPr lang="en-US" dirty="0" err="1"/>
              <a:t>Matlab</a:t>
            </a:r>
            <a:r>
              <a:rPr lang="en-US" dirty="0"/>
              <a:t>. </a:t>
            </a:r>
            <a:r>
              <a:rPr lang="ru-RU" dirty="0"/>
              <a:t>Инструмент </a:t>
            </a:r>
            <a:r>
              <a:rPr lang="en-US" dirty="0"/>
              <a:t>Curve</a:t>
            </a:r>
            <a:r>
              <a:rPr lang="ru-RU" dirty="0"/>
              <a:t> </a:t>
            </a:r>
            <a:r>
              <a:rPr lang="en-US" dirty="0"/>
              <a:t>Fitting</a:t>
            </a:r>
            <a:r>
              <a:rPr lang="ru-RU" dirty="0"/>
              <a:t>.</a:t>
            </a:r>
            <a:endParaRPr lang="en-US" dirty="0"/>
          </a:p>
          <a:p>
            <a:pPr algn="just"/>
            <a:r>
              <a:rPr lang="en-US" dirty="0"/>
              <a:t>2.</a:t>
            </a:r>
            <a:r>
              <a:rPr lang="ru-RU" dirty="0"/>
              <a:t> Задаем координаты точек, через которые должна проходить функция.</a:t>
            </a:r>
            <a:endParaRPr lang="en-US" dirty="0"/>
          </a:p>
          <a:p>
            <a:pPr algn="just"/>
            <a:r>
              <a:rPr lang="en-US" dirty="0"/>
              <a:t>3. </a:t>
            </a:r>
            <a:r>
              <a:rPr lang="ru-RU" dirty="0"/>
              <a:t>В </a:t>
            </a:r>
            <a:r>
              <a:rPr lang="en-US" dirty="0"/>
              <a:t>Curve</a:t>
            </a:r>
            <a:r>
              <a:rPr lang="ru-RU" dirty="0"/>
              <a:t> </a:t>
            </a:r>
            <a:r>
              <a:rPr lang="en-US" dirty="0"/>
              <a:t>Fitting</a:t>
            </a:r>
            <a:r>
              <a:rPr lang="ru-RU" dirty="0"/>
              <a:t> выбираем массив координат </a:t>
            </a:r>
            <a:r>
              <a:rPr lang="en-US" dirty="0"/>
              <a:t>x, </a:t>
            </a:r>
            <a:r>
              <a:rPr lang="ru-RU" dirty="0"/>
              <a:t>массив координат </a:t>
            </a:r>
            <a:r>
              <a:rPr lang="en-US" dirty="0"/>
              <a:t>y, </a:t>
            </a:r>
            <a:r>
              <a:rPr lang="ru-RU" dirty="0"/>
              <a:t>тип функции аппроксимации, параметры функции (степень полинома, кол-во слагаемых и т. д.). Хорошо подходят методы: </a:t>
            </a:r>
            <a:r>
              <a:rPr lang="en-US" dirty="0"/>
              <a:t>Fourier, Sum of Sine (</a:t>
            </a:r>
            <a:r>
              <a:rPr lang="ru-RU" dirty="0"/>
              <a:t>возможно, другие).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CB2445-BF89-4498-B456-268831C04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8" y="2351865"/>
            <a:ext cx="7902624" cy="44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76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437DDE-4CF5-45DB-8258-02A34AE3D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720" y="1412776"/>
            <a:ext cx="4992560" cy="2403825"/>
          </a:xfrm>
          <a:prstGeom prst="rect">
            <a:avLst/>
          </a:prstGeom>
        </p:spPr>
      </p:pic>
      <p:pic>
        <p:nvPicPr>
          <p:cNvPr id="7" name="Рисунок 6" descr="\documentclass{article}&#10;\usepackage{amsmath}&#10;\usepackage[english,russian]{babel}&#10;\pagestyle{empty}&#10;&#10;\begin{document}&#10;$s(t)=a_1\sin(b_1t+c_1)+...+a_4 \sin(b_4t+c_4)$&#10;&#10;&#10;\end{document}" title="IguanaTex Bitmap Display">
            <a:extLst>
              <a:ext uri="{FF2B5EF4-FFF2-40B4-BE49-F238E27FC236}">
                <a16:creationId xmlns:a16="http://schemas.microsoft.com/office/drawing/2014/main" id="{CDEA6BC9-8210-4D0E-8DA2-2EDE7EDD5D5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16478"/>
            <a:ext cx="4877612" cy="27325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9CC2C37-0ABB-4CAA-8311-397327118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79" y="4077072"/>
            <a:ext cx="3781425" cy="2333625"/>
          </a:xfrm>
          <a:prstGeom prst="rect">
            <a:avLst/>
          </a:prstGeom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716951AB-636B-4DBF-9660-98BFC3E5C833}"/>
              </a:ext>
            </a:extLst>
          </p:cNvPr>
          <p:cNvSpPr/>
          <p:nvPr/>
        </p:nvSpPr>
        <p:spPr>
          <a:xfrm rot="19545739">
            <a:off x="6750744" y="5309549"/>
            <a:ext cx="864096" cy="2160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17A25A-253A-42EC-B9CF-AC9FFFBADC63}"/>
              </a:ext>
            </a:extLst>
          </p:cNvPr>
          <p:cNvSpPr txBox="1"/>
          <p:nvPr/>
        </p:nvSpPr>
        <p:spPr>
          <a:xfrm>
            <a:off x="357158" y="4258917"/>
            <a:ext cx="4646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ru-RU" dirty="0"/>
              <a:t>Важно смотреть, чтобы функция была всегда возрастающей.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F548714B-F941-40CA-A77F-9977911474B5}"/>
              </a:ext>
            </a:extLst>
          </p:cNvPr>
          <p:cNvSpPr txBox="1">
            <a:spLocks/>
          </p:cNvSpPr>
          <p:nvPr/>
        </p:nvSpPr>
        <p:spPr>
          <a:xfrm>
            <a:off x="357158" y="214290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>
                <a:latin typeface="+mn-lt"/>
                <a:cs typeface="Times New Roman" pitchFamily="18" charset="0"/>
              </a:rPr>
              <a:t>Параметризация функцией через аппроксимацию</a:t>
            </a:r>
            <a:endParaRPr lang="ru-RU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8130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Схема робота.</a:t>
            </a:r>
            <a:r>
              <a:rPr lang="en-US" sz="2800" dirty="0">
                <a:latin typeface="+mn-lt"/>
                <a:cs typeface="Times New Roman" pitchFamily="18" charset="0"/>
              </a:rPr>
              <a:t> </a:t>
            </a:r>
            <a:r>
              <a:rPr lang="ru-RU" sz="2800" dirty="0">
                <a:latin typeface="+mn-lt"/>
                <a:cs typeface="Times New Roman" pitchFamily="18" charset="0"/>
              </a:rPr>
              <a:t>Кинематические соотношения.</a:t>
            </a:r>
            <a:endParaRPr lang="ru-RU" sz="2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3C380B0-7C23-428A-8AAB-0EE4747CDEF5}"/>
                  </a:ext>
                </a:extLst>
              </p:cNvPr>
              <p:cNvSpPr/>
              <p:nvPr/>
            </p:nvSpPr>
            <p:spPr>
              <a:xfrm>
                <a:off x="4248473" y="692696"/>
                <a:ext cx="4572000" cy="286232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𝑋𝑌</m:t>
                    </m:r>
                  </m:oMath>
                </a14:m>
                <a:r>
                  <a:rPr lang="ru-RU" dirty="0"/>
                  <a:t> – неподвижная система координат;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𝑂𝑥𝑦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подвижная система координат,</a:t>
                </a:r>
                <a:r>
                  <a:rPr lang="en-US" dirty="0"/>
                  <a:t> </a:t>
                </a:r>
                <a:r>
                  <a:rPr lang="ru-RU" dirty="0"/>
                  <a:t>жестко связанная с корпусом робота;</a:t>
                </a:r>
              </a:p>
              <a:p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координаты начала подвижной системы координат;</a:t>
                </a:r>
              </a:p>
              <a:p>
                <a14:m>
                  <m:oMath xmlns:m="http://schemas.openxmlformats.org/officeDocument/2006/math">
                    <m:r>
                      <a:rPr lang="ru-RU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dirty="0"/>
                  <a:t> – угол поворота подвижной системы координат относительно неподвижной.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и </m:t>
                    </m:r>
                    <m:r>
                      <a:rPr lang="ru-R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ru-RU" b="1" dirty="0"/>
                  <a:t> </a:t>
                </a:r>
                <a:r>
                  <a:rPr lang="ru-RU" dirty="0"/>
                  <a:t>– векторы линейной и угловой скорости робота, спроецированные на подвижную систему координат</a:t>
                </a: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3C380B0-7C23-428A-8AAB-0EE4747CDE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473" y="692696"/>
                <a:ext cx="4572000" cy="2862322"/>
              </a:xfrm>
              <a:prstGeom prst="rect">
                <a:avLst/>
              </a:prstGeom>
              <a:blipFill>
                <a:blip r:embed="rId5"/>
                <a:stretch>
                  <a:fillRect l="-1200" t="-1279" b="-25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86CFC2-F4DA-4B62-8E50-95DBFEED2C58}"/>
                  </a:ext>
                </a:extLst>
              </p:cNvPr>
              <p:cNvSpPr txBox="1"/>
              <p:nvPr/>
            </p:nvSpPr>
            <p:spPr>
              <a:xfrm>
                <a:off x="389143" y="3475467"/>
                <a:ext cx="843133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Так же зададим радиус колеса -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расстояние от оси </a:t>
                </a:r>
                <a:r>
                  <a:rPr lang="en-US" i="1" dirty="0"/>
                  <a:t>Ox</a:t>
                </a:r>
                <a:r>
                  <a:rPr lang="ru-RU" dirty="0"/>
                  <a:t> до колес </a:t>
                </a:r>
                <a:r>
                  <a:rPr lang="en-US" dirty="0"/>
                  <a:t>–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ru-RU" dirty="0"/>
                  <a:t>Чтобы полностью описать положение робота в пространстве необходимо 3 координаты: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. Конфигурационное пространство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[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или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ru-RU" dirty="0"/>
                  <a:t>.</a:t>
                </a:r>
                <a:endParaRPr lang="en-US" dirty="0"/>
              </a:p>
              <a:p>
                <a:r>
                  <a:rPr lang="ru-RU" dirty="0"/>
                  <a:t>Связь неподвижной и подвижной системы координат:</a:t>
                </a:r>
                <a:endParaRPr lang="en-US" dirty="0"/>
              </a:p>
              <a:p>
                <a:endParaRPr lang="ru-RU" dirty="0"/>
              </a:p>
              <a:p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86CFC2-F4DA-4B62-8E50-95DBFEED2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43" y="3475467"/>
                <a:ext cx="8431330" cy="2308324"/>
              </a:xfrm>
              <a:prstGeom prst="rect">
                <a:avLst/>
              </a:prstGeom>
              <a:blipFill>
                <a:blip r:embed="rId6"/>
                <a:stretch>
                  <a:fillRect l="-651" t="-13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ACDC734D-34AE-4F93-A7C4-C683BB01E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47" y="785794"/>
            <a:ext cx="2929138" cy="2427181"/>
          </a:xfrm>
        </p:spPr>
      </p:pic>
      <p:pic>
        <p:nvPicPr>
          <p:cNvPr id="41" name="Рисунок 40" descr="\documentclass{article}&#10;\usepackage{amsmath}&#10;\pagestyle{empty}&#10;\begin{document}&#10;&#10;\begin{gather*}&#10;\begin{pmatrix}&#10;  \dot{X} \\&#10;  \dot{Y} \\&#10;  \dot{\alpha}&#10;\end{pmatrix} =&#10;\begin{pmatrix}&#10;  \cos\alpha &amp; -\sin\alpha &amp; 0 \\&#10;  \sin\alpha &amp; \cos\alpha &amp; 0 \\&#10;  0 &amp; 0 &amp; 1&#10;\end{pmatrix}&#10;\begin{pmatrix}&#10;  v_1 \\&#10;  v_2 \\&#10;  \omega&#10;\end{pmatrix};&#10;\end{gather*}&#10;&#10;&#10;\end{document}" title="IguanaTex Bitmap Display">
            <a:extLst>
              <a:ext uri="{FF2B5EF4-FFF2-40B4-BE49-F238E27FC236}">
                <a16:creationId xmlns:a16="http://schemas.microsoft.com/office/drawing/2014/main" id="{01ADF199-505B-4F93-8C0B-10A7932814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25" y="5434945"/>
            <a:ext cx="4132675" cy="935405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pagestyle{empty}&#10;\begin{document}&#10;&#10;\begin{gather*}&#10;\dot{X} = v\cos(\alpha), \\&#10;\dot{Y} = v\sin(\alpha), \\&#10;\dot{\alpha} = \omega.&#10;\end{gather*}&#10;&#10;&#10;\end{document}" title="IguanaTex Bitmap Display">
            <a:extLst>
              <a:ext uri="{FF2B5EF4-FFF2-40B4-BE49-F238E27FC236}">
                <a16:creationId xmlns:a16="http://schemas.microsoft.com/office/drawing/2014/main" id="{81ACC09D-C0BE-4CE4-B010-DBD083D1DF8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770" y="5380432"/>
            <a:ext cx="1486581" cy="104481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 err="1">
                <a:latin typeface="+mn-lt"/>
                <a:cs typeface="Times New Roman" pitchFamily="18" charset="0"/>
              </a:rPr>
              <a:t>Перепараметризация</a:t>
            </a:r>
            <a:endParaRPr lang="ru-RU" sz="2800" dirty="0">
              <a:latin typeface="+mn-lt"/>
            </a:endParaRPr>
          </a:p>
        </p:txBody>
      </p:sp>
      <p:pic>
        <p:nvPicPr>
          <p:cNvPr id="7" name="Рисунок 6" descr="\documentclass{article}&#10;\usepackage{amsmath}&#10;\usepackage[english,russian]{babel}&#10;\pagestyle{empty}&#10;&#10;\begin{document}&#10;$s(t)=a_1\sin(b_1t+c_1)+...+a_4 \sin(b_4t+c_4)$&#10;&#10;&#10;\end{document}" title="IguanaTex Bitmap Display">
            <a:extLst>
              <a:ext uri="{FF2B5EF4-FFF2-40B4-BE49-F238E27FC236}">
                <a16:creationId xmlns:a16="http://schemas.microsoft.com/office/drawing/2014/main" id="{CDEA6BC9-8210-4D0E-8DA2-2EDE7EDD5D5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16478"/>
            <a:ext cx="4877612" cy="2732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EE065B-EE6D-4854-B0F7-5152EB84A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88" y="1520416"/>
            <a:ext cx="4238268" cy="338437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E207904-E35E-4733-85B0-4F6A6942C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1520416"/>
            <a:ext cx="4229114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70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82E742-F37D-41C6-8E8F-05C49F1A76B6}"/>
                  </a:ext>
                </a:extLst>
              </p:cNvPr>
              <p:cNvSpPr txBox="1"/>
              <p:nvPr/>
            </p:nvSpPr>
            <p:spPr>
              <a:xfrm>
                <a:off x="356923" y="4527173"/>
                <a:ext cx="82281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3. Подставляем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в заданные функции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82E742-F37D-41C6-8E8F-05C49F1A7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23" y="4527173"/>
                <a:ext cx="8228101" cy="369332"/>
              </a:xfrm>
              <a:prstGeom prst="rect">
                <a:avLst/>
              </a:prstGeom>
              <a:blipFill>
                <a:blip r:embed="rId2"/>
                <a:stretch>
                  <a:fillRect l="-667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Алгоритм</a:t>
            </a:r>
            <a:endParaRPr lang="ru-RU" sz="2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1DE5CA-78AC-4F30-A6DE-A70D1E78E65A}"/>
                  </a:ext>
                </a:extLst>
              </p:cNvPr>
              <p:cNvSpPr txBox="1"/>
              <p:nvPr/>
            </p:nvSpPr>
            <p:spPr>
              <a:xfrm>
                <a:off x="376347" y="848118"/>
                <a:ext cx="839130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AutoNum type="arabicPeriod"/>
                </a:pPr>
                <a:r>
                  <a:rPr lang="ru-RU" dirty="0"/>
                  <a:t>На первом шаге выбираем подходящую функцию параметризации </a:t>
                </a:r>
                <a:r>
                  <a:rPr lang="en-US" dirty="0"/>
                  <a:t>s(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). </a:t>
                </a:r>
                <a:r>
                  <a:rPr lang="ru-RU" dirty="0"/>
                  <a:t>Выбираем шаг дискретизации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. </a:t>
                </a:r>
                <a:r>
                  <a:rPr lang="ru-RU" dirty="0"/>
                  <a:t>Чем меньше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dirty="0"/>
                  <a:t>, тем больше точек будет на траектории. Либо задаем кол-во точек и рассчитываем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dirty="0"/>
                  <a:t> относительно выбранного числа.</a:t>
                </a:r>
              </a:p>
              <a:p>
                <a:pPr marL="342900" indent="-342900" algn="just">
                  <a:buAutoNum type="arabicPeriod"/>
                </a:pPr>
                <a:r>
                  <a:rPr lang="ru-RU" dirty="0"/>
                  <a:t>Вычисляем точки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,</a:t>
                </a:r>
                <a:r>
                  <a:rPr lang="en-US" dirty="0"/>
                  <a:t> </a:t>
                </a:r>
                <a:r>
                  <a:rPr lang="ru-RU" dirty="0"/>
                  <a:t>подставляя </a:t>
                </a:r>
                <a:r>
                  <a:rPr lang="en-US" dirty="0"/>
                  <a:t>t </a:t>
                </a:r>
                <a:r>
                  <a:rPr lang="ru-RU" dirty="0"/>
                  <a:t>в функцию </a:t>
                </a:r>
                <a:r>
                  <a:rPr lang="en-US" dirty="0"/>
                  <a:t>s(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)</a:t>
                </a:r>
                <a:r>
                  <a:rPr lang="ru-RU" dirty="0"/>
                  <a:t>.</a:t>
                </a:r>
              </a:p>
              <a:p>
                <a:pPr marL="342900" indent="-342900" algn="just">
                  <a:buAutoNum type="arabicPeriod"/>
                </a:pPr>
                <a:endParaRPr lang="ru-RU" dirty="0"/>
              </a:p>
              <a:p>
                <a:pPr marL="342900" indent="-342900" algn="just">
                  <a:buAutoNum type="arabicPeriod"/>
                </a:pPr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1DE5CA-78AC-4F30-A6DE-A70D1E78E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47" y="848118"/>
                <a:ext cx="8391306" cy="2031325"/>
              </a:xfrm>
              <a:prstGeom prst="rect">
                <a:avLst/>
              </a:prstGeom>
              <a:blipFill>
                <a:blip r:embed="rId3"/>
                <a:stretch>
                  <a:fillRect l="-654" t="-1502" r="-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813440-EB6C-4BDD-AC60-643E7ADF3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2433524"/>
            <a:ext cx="7143750" cy="1828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2CFEE0-674E-4E7E-8F1D-1A33D310F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125" y="4994870"/>
            <a:ext cx="28479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7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Алгоритм</a:t>
            </a:r>
            <a:endParaRPr lang="ru-RU" sz="2800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1DE5CA-78AC-4F30-A6DE-A70D1E78E65A}"/>
              </a:ext>
            </a:extLst>
          </p:cNvPr>
          <p:cNvSpPr txBox="1"/>
          <p:nvPr/>
        </p:nvSpPr>
        <p:spPr>
          <a:xfrm>
            <a:off x="376347" y="848118"/>
            <a:ext cx="839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4. Считаем линейную и угловую скорость:</a:t>
            </a:r>
          </a:p>
        </p:txBody>
      </p:sp>
      <p:pic>
        <p:nvPicPr>
          <p:cNvPr id="11" name="Рисунок 10" descr="\documentclass{article}&#10;\usepackage{amsmath}&#10;\pagestyle{empty}&#10;\begin{document}&#10;&#10;&#10;$v(i) = \dfrac{\sqrt{(x_i-x_{i-1})^2 + (y_i-y_{i-1})^2}}{\Delta t}$&#10;&#10;&#10;&#10;\end{document}" title="IguanaTex Bitmap Display">
            <a:extLst>
              <a:ext uri="{FF2B5EF4-FFF2-40B4-BE49-F238E27FC236}">
                <a16:creationId xmlns:a16="http://schemas.microsoft.com/office/drawing/2014/main" id="{F1B95C26-6080-4465-9C2B-AF17889489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39" y="1386447"/>
            <a:ext cx="3973322" cy="584248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pagestyle{empty}&#10;\begin{document}&#10;&#10;&#10;$&#10;\omega(i) = \dfrac{\alpha_i - \alpha_{i-1}}{\Delta t}&#10;$&#10;&#10;\end{document}" title="IguanaTex Bitmap Display">
            <a:extLst>
              <a:ext uri="{FF2B5EF4-FFF2-40B4-BE49-F238E27FC236}">
                <a16:creationId xmlns:a16="http://schemas.microsoft.com/office/drawing/2014/main" id="{5D3D8B6E-0296-400D-B7CB-9AE1A8B923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339" y="2133860"/>
            <a:ext cx="1879229" cy="459942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pagestyle{empty}&#10;\begin{document}&#10;&#10;$&#10;\alpha_i = \arctan\left(\dfrac{y_i - y_{i-1}}{x_i - x_{i-1}}\right)&#10;$&#10;&#10;&#10;\end{document}" title="IguanaTex Bitmap Display">
            <a:extLst>
              <a:ext uri="{FF2B5EF4-FFF2-40B4-BE49-F238E27FC236}">
                <a16:creationId xmlns:a16="http://schemas.microsoft.com/office/drawing/2014/main" id="{80D02850-B93C-402C-9637-9568C7DDFE8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045008"/>
            <a:ext cx="2732351" cy="61500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5BE2820-98C5-4A63-8CF3-675C9E52D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75" y="2887105"/>
            <a:ext cx="4086225" cy="3886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1571E02-017F-4059-A8B3-9FB163F0200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645024"/>
            <a:ext cx="4249122" cy="28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4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Алгоритм</a:t>
            </a:r>
            <a:endParaRPr lang="ru-RU" sz="2800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1DE5CA-78AC-4F30-A6DE-A70D1E78E65A}"/>
              </a:ext>
            </a:extLst>
          </p:cNvPr>
          <p:cNvSpPr txBox="1"/>
          <p:nvPr/>
        </p:nvSpPr>
        <p:spPr>
          <a:xfrm>
            <a:off x="376347" y="848118"/>
            <a:ext cx="839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5. Отправляем данные роботу. Движение. Коэффициент </a:t>
            </a:r>
            <a:r>
              <a:rPr lang="en-US" dirty="0"/>
              <a:t>k.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21866B-CACE-4156-BF8C-43BB6408C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79774"/>
            <a:ext cx="3960440" cy="520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05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Примеры</a:t>
            </a:r>
            <a:endParaRPr lang="ru-RU" sz="2800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1DE5CA-78AC-4F30-A6DE-A70D1E78E65A}"/>
              </a:ext>
            </a:extLst>
          </p:cNvPr>
          <p:cNvSpPr txBox="1"/>
          <p:nvPr/>
        </p:nvSpPr>
        <p:spPr>
          <a:xfrm>
            <a:off x="376347" y="848118"/>
            <a:ext cx="839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Количество точек – 100, функция параметризации – линейная.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CDB257-2966-48B9-BAA1-EDE276DDB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1484784"/>
            <a:ext cx="4238268" cy="33843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8479D4-3F4E-4E2C-8BFA-F33C11A9B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742" y="1484784"/>
            <a:ext cx="4235745" cy="338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93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Примеры</a:t>
            </a:r>
            <a:endParaRPr lang="ru-RU" sz="2800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1DE5CA-78AC-4F30-A6DE-A70D1E78E65A}"/>
              </a:ext>
            </a:extLst>
          </p:cNvPr>
          <p:cNvSpPr txBox="1"/>
          <p:nvPr/>
        </p:nvSpPr>
        <p:spPr>
          <a:xfrm>
            <a:off x="376347" y="848118"/>
            <a:ext cx="839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Количество точек – </a:t>
            </a:r>
            <a:r>
              <a:rPr lang="en-US" dirty="0"/>
              <a:t>1</a:t>
            </a:r>
            <a:r>
              <a:rPr lang="ru-RU" dirty="0"/>
              <a:t>00, функция параметризации – «синус квадрат».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912C4C-CD79-4927-A4AE-BB757124B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84784"/>
            <a:ext cx="4148092" cy="3312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7FBD2D-17E0-4461-B597-3A962FD87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794" y="1484784"/>
            <a:ext cx="4148092" cy="32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44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Примеры</a:t>
            </a:r>
            <a:endParaRPr lang="ru-RU" sz="2800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1DE5CA-78AC-4F30-A6DE-A70D1E78E65A}"/>
              </a:ext>
            </a:extLst>
          </p:cNvPr>
          <p:cNvSpPr txBox="1"/>
          <p:nvPr/>
        </p:nvSpPr>
        <p:spPr>
          <a:xfrm>
            <a:off x="376347" y="848118"/>
            <a:ext cx="839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Количество точек – </a:t>
            </a:r>
            <a:r>
              <a:rPr lang="en-US" dirty="0"/>
              <a:t>50</a:t>
            </a:r>
            <a:r>
              <a:rPr lang="ru-RU" dirty="0"/>
              <a:t>0, функция параметризации – «синус квадрат».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0CBC6F-342E-4AF8-B314-0A9756697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398491"/>
            <a:ext cx="4057916" cy="324036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A92320-CB72-469F-8FAD-671514B8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221" y="1398491"/>
            <a:ext cx="4119267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23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Примеры</a:t>
            </a:r>
            <a:endParaRPr lang="ru-RU" sz="2800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1DE5CA-78AC-4F30-A6DE-A70D1E78E65A}"/>
              </a:ext>
            </a:extLst>
          </p:cNvPr>
          <p:cNvSpPr txBox="1"/>
          <p:nvPr/>
        </p:nvSpPr>
        <p:spPr>
          <a:xfrm>
            <a:off x="376347" y="848118"/>
            <a:ext cx="839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Количество точек – </a:t>
            </a:r>
            <a:r>
              <a:rPr lang="en-US" dirty="0"/>
              <a:t>5</a:t>
            </a:r>
            <a:r>
              <a:rPr lang="ru-RU" dirty="0"/>
              <a:t>0, функция параметризации – «сумма синусов».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4F7E8F-34D9-48AA-9DAF-0705159DB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12776"/>
            <a:ext cx="4248472" cy="339252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258CA15-D1AE-49A6-9524-E9F1AB3B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409352"/>
            <a:ext cx="4248472" cy="342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94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Примеры</a:t>
            </a:r>
            <a:endParaRPr lang="ru-RU" sz="2800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1DE5CA-78AC-4F30-A6DE-A70D1E78E65A}"/>
              </a:ext>
            </a:extLst>
          </p:cNvPr>
          <p:cNvSpPr txBox="1"/>
          <p:nvPr/>
        </p:nvSpPr>
        <p:spPr>
          <a:xfrm>
            <a:off x="376347" y="848118"/>
            <a:ext cx="839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Количество точек – 100, функция параметризации – «сумма синусов».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B70736-E5BD-4401-9962-161D4CD66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85" y="1412776"/>
            <a:ext cx="4238268" cy="33843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8A66E6-CC99-40A2-A1D8-72C262133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405" y="1412776"/>
            <a:ext cx="4229114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20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Примеры</a:t>
            </a:r>
            <a:endParaRPr lang="ru-RU" sz="2800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1DE5CA-78AC-4F30-A6DE-A70D1E78E65A}"/>
              </a:ext>
            </a:extLst>
          </p:cNvPr>
          <p:cNvSpPr txBox="1"/>
          <p:nvPr/>
        </p:nvSpPr>
        <p:spPr>
          <a:xfrm>
            <a:off x="376347" y="848118"/>
            <a:ext cx="839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Количество точек – </a:t>
            </a:r>
            <a:r>
              <a:rPr lang="en-US" dirty="0"/>
              <a:t>5</a:t>
            </a:r>
            <a:r>
              <a:rPr lang="ru-RU" dirty="0"/>
              <a:t>00, функция параметризации – «сумма синусов».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23CB93-C86B-4DDD-AA63-E3545422E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12776"/>
            <a:ext cx="4137366" cy="33038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BF219-C761-4709-9D36-0DADE75B3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074" y="1412776"/>
            <a:ext cx="4137366" cy="331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59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104222"/>
            <a:ext cx="8143932" cy="5715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Движение по траектории.</a:t>
            </a:r>
            <a:r>
              <a:rPr lang="en-US" sz="2800" dirty="0">
                <a:latin typeface="+mn-lt"/>
                <a:cs typeface="Times New Roman" pitchFamily="18" charset="0"/>
              </a:rPr>
              <a:t> </a:t>
            </a:r>
            <a:r>
              <a:rPr lang="ru-RU" sz="2800" dirty="0">
                <a:latin typeface="+mn-lt"/>
                <a:cs typeface="Times New Roman" pitchFamily="18" charset="0"/>
              </a:rPr>
              <a:t>Программное управление.</a:t>
            </a:r>
            <a:endParaRPr lang="ru-RU" sz="2800" dirty="0">
              <a:latin typeface="+mn-lt"/>
            </a:endParaRPr>
          </a:p>
        </p:txBody>
      </p:sp>
      <p:pic>
        <p:nvPicPr>
          <p:cNvPr id="15" name="Рисунок 14" descr="\documentclass{article}&#10;\usepackage{amsmath}&#10;\usepackage[english,russian]{babel}&#10;&#10;\pagestyle{empty}&#10;\begin{document}&#10;&#10;Допущение: при движении робота по траектории, ориентация робота (курсовой угол) в каждой точке сонаправлена с касательной к траектории в этой точке.&#10;&#10;\end{document}" title="IguanaTex Bitmap Display">
            <a:extLst>
              <a:ext uri="{FF2B5EF4-FFF2-40B4-BE49-F238E27FC236}">
                <a16:creationId xmlns:a16="http://schemas.microsoft.com/office/drawing/2014/main" id="{874CFA51-9978-47F4-9052-1CC5F8CEF5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7" y="798571"/>
            <a:ext cx="8785626" cy="81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81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104222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Программное управление. Аналитический расчет.</a:t>
            </a:r>
            <a:endParaRPr lang="ru-RU" sz="2800" dirty="0">
              <a:latin typeface="+mn-lt"/>
            </a:endParaRPr>
          </a:p>
        </p:txBody>
      </p:sp>
      <p:pic>
        <p:nvPicPr>
          <p:cNvPr id="69" name="Рисунок 68" descr="\documentclass{article}&#10;\usepackage{amsmath}&#10;\pagestyle{empty}&#10;\begin{document}&#10;&#10;\begin{gather*}&#10;(\arctan{x})' = \dfrac{1}{1+x^2};&#10;\end{gather*}&#10;&#10;&#10;\end{document}" title="IguanaTex Bitmap Display">
            <a:extLst>
              <a:ext uri="{FF2B5EF4-FFF2-40B4-BE49-F238E27FC236}">
                <a16:creationId xmlns:a16="http://schemas.microsoft.com/office/drawing/2014/main" id="{CAACAB41-13B3-4012-B271-4440A412973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60" y="2265841"/>
            <a:ext cx="2287396" cy="542894"/>
          </a:xfrm>
          <a:prstGeom prst="rect">
            <a:avLst/>
          </a:prstGeom>
        </p:spPr>
      </p:pic>
      <p:pic>
        <p:nvPicPr>
          <p:cNvPr id="63" name="Рисунок 62" descr="\documentclass{article}&#10;\usepackage{amsmath}&#10;\usepackage[english,russian]{babel}&#10;&#10;\pagestyle{empty}&#10;\begin{document}&#10;&#10;Предварительные сведения (Preliminaries):&#10;&#10;\end{document}" title="IguanaTex Bitmap Display">
            <a:extLst>
              <a:ext uri="{FF2B5EF4-FFF2-40B4-BE49-F238E27FC236}">
                <a16:creationId xmlns:a16="http://schemas.microsoft.com/office/drawing/2014/main" id="{A19BEBFD-A3D0-4EC4-984F-275A35AF08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08" y="887708"/>
            <a:ext cx="4986601" cy="264034"/>
          </a:xfrm>
          <a:prstGeom prst="rect">
            <a:avLst/>
          </a:prstGeom>
        </p:spPr>
      </p:pic>
      <p:pic>
        <p:nvPicPr>
          <p:cNvPr id="72" name="Рисунок 71" descr="\documentclass{article}&#10;\usepackage{amsmath}&#10;\pagestyle{empty}&#10;\begin{document}&#10;&#10;\begin{gather*}&#10;(uv)' = u'v+uv';&#10;\end{gather*}&#10;&#10;&#10;\end{document}" title="IguanaTex Bitmap Display">
            <a:extLst>
              <a:ext uri="{FF2B5EF4-FFF2-40B4-BE49-F238E27FC236}">
                <a16:creationId xmlns:a16="http://schemas.microsoft.com/office/drawing/2014/main" id="{33442F86-D431-472C-80F3-B1FC7E53F0C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60" y="1584525"/>
            <a:ext cx="1922276" cy="272445"/>
          </a:xfrm>
          <a:prstGeom prst="rect">
            <a:avLst/>
          </a:prstGeom>
        </p:spPr>
      </p:pic>
      <p:pic>
        <p:nvPicPr>
          <p:cNvPr id="77" name="Рисунок 76" descr="\documentclass{article}&#10;\usepackage{amsmath}&#10;\pagestyle{empty}&#10;\begin{document}&#10;&#10;\begin{gather*}&#10;\left(\dfrac{u}{v}\right)' = \dfrac{u'v-uv'}{v^2};&#10;\end{gather*}&#10;&#10;&#10;\end{document}" title="IguanaTex Bitmap Display">
            <a:extLst>
              <a:ext uri="{FF2B5EF4-FFF2-40B4-BE49-F238E27FC236}">
                <a16:creationId xmlns:a16="http://schemas.microsoft.com/office/drawing/2014/main" id="{B1CA9564-A819-47CE-A168-11F9FE38364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82" y="2479239"/>
            <a:ext cx="2000089" cy="552035"/>
          </a:xfrm>
          <a:prstGeom prst="rect">
            <a:avLst/>
          </a:prstGeom>
        </p:spPr>
      </p:pic>
      <p:pic>
        <p:nvPicPr>
          <p:cNvPr id="89" name="Рисунок 88" descr="\documentclass{article}&#10;\usepackage{amsmath}&#10;\pagestyle{empty}&#10;\begin{document}&#10;&#10;\begin{gather*}&#10;y = f(x(t)); \quad =&gt;&#10;\end{gather*}&#10;&#10;&#10;\end{document}" title="IguanaTex Bitmap Display">
            <a:extLst>
              <a:ext uri="{FF2B5EF4-FFF2-40B4-BE49-F238E27FC236}">
                <a16:creationId xmlns:a16="http://schemas.microsoft.com/office/drawing/2014/main" id="{B9BCEAEF-EC1B-4489-A122-B44D1BD8CD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82" y="1606459"/>
            <a:ext cx="2003018" cy="263346"/>
          </a:xfrm>
          <a:prstGeom prst="rect">
            <a:avLst/>
          </a:prstGeom>
        </p:spPr>
      </p:pic>
      <p:pic>
        <p:nvPicPr>
          <p:cNvPr id="83" name="Рисунок 82" descr="\documentclass{article}&#10;\usepackage{amsmath}&#10;\pagestyle{empty}&#10;\begin{document}&#10;&#10;\begin{gather*}&#10;\dfrac{dy}{dt} = \dfrac{dy}{dx} \dfrac{dx}{dt};&#10;\end{gather*}&#10;&#10;&#10;\end{document}" title="IguanaTex Bitmap Display">
            <a:extLst>
              <a:ext uri="{FF2B5EF4-FFF2-40B4-BE49-F238E27FC236}">
                <a16:creationId xmlns:a16="http://schemas.microsoft.com/office/drawing/2014/main" id="{13F6C44A-8C02-4048-9722-AEC93D6CE10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461526"/>
            <a:ext cx="1366318" cy="537853"/>
          </a:xfrm>
          <a:prstGeom prst="rect">
            <a:avLst/>
          </a:prstGeom>
        </p:spPr>
      </p:pic>
      <p:pic>
        <p:nvPicPr>
          <p:cNvPr id="92" name="Рисунок 91" descr="\documentclass{article}&#10;\usepackage{amsmath}&#10;\usepackage[english,russian]{babel}&#10;&#10;\pagestyle{empty}&#10;\begin{document}&#10;&#10;Примеры:&#10;&#10;\end{document}" title="IguanaTex Bitmap Display">
            <a:extLst>
              <a:ext uri="{FF2B5EF4-FFF2-40B4-BE49-F238E27FC236}">
                <a16:creationId xmlns:a16="http://schemas.microsoft.com/office/drawing/2014/main" id="{49EC5072-924C-4C2C-91EF-00E37ED905B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82" y="3312575"/>
            <a:ext cx="1132292" cy="232849"/>
          </a:xfrm>
          <a:prstGeom prst="rect">
            <a:avLst/>
          </a:prstGeom>
        </p:spPr>
      </p:pic>
      <p:pic>
        <p:nvPicPr>
          <p:cNvPr id="127" name="Рисунок 126" descr="\documentclass{article}&#10;\usepackage{amsmath}&#10;\pagestyle{empty}&#10;\begin{document}&#10;&#10;\begin{gather*}&#10;\dfrac{d}{dt} (\sin ^2 t) = &#10;\end{gather*}&#10;&#10;&#10;\end{document}" title="IguanaTex Bitmap Display">
            <a:extLst>
              <a:ext uri="{FF2B5EF4-FFF2-40B4-BE49-F238E27FC236}">
                <a16:creationId xmlns:a16="http://schemas.microsoft.com/office/drawing/2014/main" id="{FDD86CF9-3E2C-4BE5-A63E-BD3B4DCA22A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0" y="3867484"/>
            <a:ext cx="1272069" cy="532761"/>
          </a:xfrm>
          <a:prstGeom prst="rect">
            <a:avLst/>
          </a:prstGeom>
        </p:spPr>
      </p:pic>
      <p:pic>
        <p:nvPicPr>
          <p:cNvPr id="130" name="Рисунок 129" descr="\documentclass{article}&#10;\usepackage{amsmath}&#10;\pagestyle{empty}&#10;\begin{document}&#10;&#10;\begin{gather*}&#10;\dfrac{d}{dt} \sin(t^2) = &#10;\end{gather*}&#10;&#10;&#10;\end{document}" title="IguanaTex Bitmap Display">
            <a:extLst>
              <a:ext uri="{FF2B5EF4-FFF2-40B4-BE49-F238E27FC236}">
                <a16:creationId xmlns:a16="http://schemas.microsoft.com/office/drawing/2014/main" id="{7D09F1E1-EB05-43D3-8E82-9AC6A8F5A6E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058" y="3867484"/>
            <a:ext cx="1271856" cy="532761"/>
          </a:xfrm>
          <a:prstGeom prst="rect">
            <a:avLst/>
          </a:prstGeom>
        </p:spPr>
      </p:pic>
      <p:pic>
        <p:nvPicPr>
          <p:cNvPr id="104" name="Рисунок 103" descr="\documentclass{article}&#10;\usepackage{amsmath}&#10;\pagestyle{empty}&#10;\begin{document}&#10;&#10;\begin{gather*}&#10;\dfrac{d}{dt} \arctan(t^2) = &#10;\end{gather*}&#10;&#10;&#10;\end{document}" title="IguanaTex Bitmap Display">
            <a:extLst>
              <a:ext uri="{FF2B5EF4-FFF2-40B4-BE49-F238E27FC236}">
                <a16:creationId xmlns:a16="http://schemas.microsoft.com/office/drawing/2014/main" id="{F59D6DDF-E94C-4C4F-8A48-1091DDD049C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82" y="5600176"/>
            <a:ext cx="1666953" cy="532310"/>
          </a:xfrm>
          <a:prstGeom prst="rect">
            <a:avLst/>
          </a:prstGeom>
        </p:spPr>
      </p:pic>
      <p:pic>
        <p:nvPicPr>
          <p:cNvPr id="107" name="Рисунок 106" descr="\documentclass{article}&#10;\usepackage{amsmath}&#10;\pagestyle{empty}&#10;\begin{document}&#10;&#10;\begin{gather*}&#10;\dfrac{1}{1 + \left(t^2\right)^2} \cdot 2t;&#10;\end{gather*}&#10;&#10;&#10;\end{document}" title="IguanaTex Bitmap Display">
            <a:extLst>
              <a:ext uri="{FF2B5EF4-FFF2-40B4-BE49-F238E27FC236}">
                <a16:creationId xmlns:a16="http://schemas.microsoft.com/office/drawing/2014/main" id="{332E9EA4-FA93-4C05-AE2C-EAA489843B9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81" y="5600176"/>
            <a:ext cx="1442761" cy="631567"/>
          </a:xfrm>
          <a:prstGeom prst="rect">
            <a:avLst/>
          </a:prstGeom>
        </p:spPr>
      </p:pic>
      <p:pic>
        <p:nvPicPr>
          <p:cNvPr id="137" name="Рисунок 136" descr="\documentclass{article}&#10;\usepackage{amsmath}&#10;\pagestyle{empty}&#10;\begin{document}&#10;&#10;\begin{gather*}&#10;2\cos (2t) \cos(3t) - 3\sin(2t)\sin(3t);&#10;\end{gather*}&#10;&#10;&#10;\end{document}" title="IguanaTex Bitmap Display">
            <a:extLst>
              <a:ext uri="{FF2B5EF4-FFF2-40B4-BE49-F238E27FC236}">
                <a16:creationId xmlns:a16="http://schemas.microsoft.com/office/drawing/2014/main" id="{8C85BF08-EC1B-410F-B0E9-1FF3B9BFF40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383" y="4862721"/>
            <a:ext cx="3756571" cy="260051"/>
          </a:xfrm>
          <a:prstGeom prst="rect">
            <a:avLst/>
          </a:prstGeom>
        </p:spPr>
      </p:pic>
      <p:pic>
        <p:nvPicPr>
          <p:cNvPr id="125" name="Рисунок 124" descr="\documentclass{article}&#10;\usepackage{amsmath}&#10;\pagestyle{empty}&#10;\begin{document}&#10;&#10;\begin{gather*}&#10;2 \sin t \cos t;&#10;\end{gather*}&#10;&#10;&#10;\end{document}" title="IguanaTex Bitmap Display">
            <a:extLst>
              <a:ext uri="{FF2B5EF4-FFF2-40B4-BE49-F238E27FC236}">
                <a16:creationId xmlns:a16="http://schemas.microsoft.com/office/drawing/2014/main" id="{FA9C2ED0-2D76-4F7A-BD02-DE699BA890FB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98" y="4053817"/>
            <a:ext cx="1173745" cy="222113"/>
          </a:xfrm>
          <a:prstGeom prst="rect">
            <a:avLst/>
          </a:prstGeom>
        </p:spPr>
      </p:pic>
      <p:pic>
        <p:nvPicPr>
          <p:cNvPr id="132" name="Рисунок 131" descr="\documentclass{article}&#10;\usepackage{amsmath}&#10;\pagestyle{empty}&#10;\begin{document}&#10;&#10;\begin{gather*}&#10;2t\cos (t^2);&#10;\end{gather*}&#10;&#10;&#10;\end{document}" title="IguanaTex Bitmap Display">
            <a:extLst>
              <a:ext uri="{FF2B5EF4-FFF2-40B4-BE49-F238E27FC236}">
                <a16:creationId xmlns:a16="http://schemas.microsoft.com/office/drawing/2014/main" id="{3AE13881-1778-4BAA-9E85-AC6D7CA3060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188" y="3986033"/>
            <a:ext cx="1047592" cy="292009"/>
          </a:xfrm>
          <a:prstGeom prst="rect">
            <a:avLst/>
          </a:prstGeom>
        </p:spPr>
      </p:pic>
      <p:pic>
        <p:nvPicPr>
          <p:cNvPr id="135" name="Рисунок 134" descr="\documentclass{article}&#10;\usepackage{amsmath}&#10;\pagestyle{empty}&#10;\begin{document}&#10;&#10;\begin{gather*}&#10;\dfrac{d}{dt} \sin(2t)\cos(3t) = &#10;\end{gather*}&#10;&#10;&#10;\end{document}" title="IguanaTex Bitmap Display">
            <a:extLst>
              <a:ext uri="{FF2B5EF4-FFF2-40B4-BE49-F238E27FC236}">
                <a16:creationId xmlns:a16="http://schemas.microsoft.com/office/drawing/2014/main" id="{05EFCC61-9489-46C4-9D17-E78F28093461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82" y="4702338"/>
            <a:ext cx="2086472" cy="5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6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104222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Программное управление. Аналитический расчет.</a:t>
            </a:r>
            <a:endParaRPr lang="ru-RU" sz="2800" dirty="0">
              <a:latin typeface="+mn-lt"/>
            </a:endParaRPr>
          </a:p>
        </p:txBody>
      </p:sp>
      <p:pic>
        <p:nvPicPr>
          <p:cNvPr id="61" name="Рисунок 60" descr="\documentclass{article}&#10;\usepackage{amsmath}&#10;\usepackage[english,russian]{babel}&#10;&#10;\pagestyle{empty}&#10;\begin{document}&#10;&#10;Для траектории вида &#10;&#10;\qquad $X(t) = f(t)$,&#10;&#10;\qquad$Y(t) = g(t)$&#10;&#10;можно найти функции $\dot{X}(t)$, $\dot{Y}(t)$ и $\alpha(t)$.&#10;&#10;\end{document}" title="IguanaTex Bitmap Display">
            <a:extLst>
              <a:ext uri="{FF2B5EF4-FFF2-40B4-BE49-F238E27FC236}">
                <a16:creationId xmlns:a16="http://schemas.microsoft.com/office/drawing/2014/main" id="{18830703-6233-494F-BEB0-117B759443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46" y="1891792"/>
            <a:ext cx="4737526" cy="1193705"/>
          </a:xfrm>
          <a:prstGeom prst="rect">
            <a:avLst/>
          </a:prstGeom>
        </p:spPr>
      </p:pic>
      <p:pic>
        <p:nvPicPr>
          <p:cNvPr id="35" name="Рисунок 34" descr="\documentclass{article}&#10;\usepackage{amsmath}&#10;\pagestyle{empty}&#10;\begin{document}&#10;&#10;\begin{gather*}&#10;\dot{X}(t) = \dfrac{df}{dt};&#10;\end{gather*}&#10;&#10;&#10;\end{document}" title="IguanaTex Bitmap Display">
            <a:extLst>
              <a:ext uri="{FF2B5EF4-FFF2-40B4-BE49-F238E27FC236}">
                <a16:creationId xmlns:a16="http://schemas.microsoft.com/office/drawing/2014/main" id="{719C2F29-FB89-470D-9441-D7813B39A98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88840"/>
            <a:ext cx="1203778" cy="530219"/>
          </a:xfrm>
          <a:prstGeom prst="rect">
            <a:avLst/>
          </a:prstGeom>
        </p:spPr>
      </p:pic>
      <p:pic>
        <p:nvPicPr>
          <p:cNvPr id="15" name="Рисунок 14" descr="\documentclass{article}&#10;\usepackage{amsmath}&#10;\usepackage[english,russian]{babel}&#10;&#10;\pagestyle{empty}&#10;\begin{document}&#10;&#10;Допущение: при движении робота по траектории, ориентация робота (курсовой угол) в каждой точке сонаправлена с касательной к траектории в этой точке.&#10;&#10;\end{document}" title="IguanaTex Bitmap Display">
            <a:extLst>
              <a:ext uri="{FF2B5EF4-FFF2-40B4-BE49-F238E27FC236}">
                <a16:creationId xmlns:a16="http://schemas.microsoft.com/office/drawing/2014/main" id="{874CFA51-9978-47F4-9052-1CC5F8CEF50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7" y="798571"/>
            <a:ext cx="8785626" cy="813812"/>
          </a:xfrm>
          <a:prstGeom prst="rect">
            <a:avLst/>
          </a:prstGeom>
        </p:spPr>
      </p:pic>
      <p:pic>
        <p:nvPicPr>
          <p:cNvPr id="37" name="Рисунок 36" descr="\documentclass{article}&#10;\usepackage{amsmath}&#10;\pagestyle{empty}&#10;\begin{document}&#10;&#10;\begin{gather*}&#10;\dot{Y}(t) = \dfrac{dg}{dt};&#10;\end{gather*}&#10;&#10;&#10;\end{document}" title="IguanaTex Bitmap Display">
            <a:extLst>
              <a:ext uri="{FF2B5EF4-FFF2-40B4-BE49-F238E27FC236}">
                <a16:creationId xmlns:a16="http://schemas.microsoft.com/office/drawing/2014/main" id="{805C615C-B589-4FB0-9167-24D6A2E0B38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468" y="1991467"/>
            <a:ext cx="1196535" cy="52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7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104222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Программное управление. Аналитический расчет.</a:t>
            </a:r>
            <a:endParaRPr lang="ru-RU" sz="2800" dirty="0">
              <a:latin typeface="+mn-lt"/>
            </a:endParaRPr>
          </a:p>
        </p:txBody>
      </p:sp>
      <p:pic>
        <p:nvPicPr>
          <p:cNvPr id="43" name="Рисунок 42" descr="\documentclass{article}&#10;\usepackage{amsmath}&#10;\pagestyle{empty}&#10;\begin{document}&#10;&#10;$&#10;\alpha(t) = \arctan\left(\dfrac{\dot{Y}}{\dot{X}}\right);&#10;$&#10;&#10;&#10;\end{document}" title="IguanaTex Bitmap Display">
            <a:extLst>
              <a:ext uri="{FF2B5EF4-FFF2-40B4-BE49-F238E27FC236}">
                <a16:creationId xmlns:a16="http://schemas.microsoft.com/office/drawing/2014/main" id="{B51EB4A3-B7D6-4A12-BFD0-2D9BB1A362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211" y="1828401"/>
            <a:ext cx="2315056" cy="770717"/>
          </a:xfrm>
          <a:prstGeom prst="rect">
            <a:avLst/>
          </a:prstGeom>
        </p:spPr>
      </p:pic>
      <p:pic>
        <p:nvPicPr>
          <p:cNvPr id="35" name="Рисунок 34" descr="\documentclass{article}&#10;\usepackage{amsmath}&#10;\pagestyle{empty}&#10;\begin{document}&#10;&#10;\begin{gather*}&#10;\dot{X}(t) = \dfrac{df}{dt};&#10;\end{gather*}&#10;&#10;&#10;\end{document}" title="IguanaTex Bitmap Display">
            <a:extLst>
              <a:ext uri="{FF2B5EF4-FFF2-40B4-BE49-F238E27FC236}">
                <a16:creationId xmlns:a16="http://schemas.microsoft.com/office/drawing/2014/main" id="{719C2F29-FB89-470D-9441-D7813B39A98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12" y="1073808"/>
            <a:ext cx="1203778" cy="530219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pagestyle{empty}&#10;\begin{document}&#10;&#10;\begin{gather*}&#10;v(t) = &#10;\end{gather*}&#10;&#10;&#10;\end{document}" title="IguanaTex Bitmap Display">
            <a:extLst>
              <a:ext uri="{FF2B5EF4-FFF2-40B4-BE49-F238E27FC236}">
                <a16:creationId xmlns:a16="http://schemas.microsoft.com/office/drawing/2014/main" id="{C8481605-CBA5-4CB9-A8F5-845C820A8C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4034240"/>
            <a:ext cx="669885" cy="258244"/>
          </a:xfrm>
          <a:prstGeom prst="rect">
            <a:avLst/>
          </a:prstGeom>
        </p:spPr>
      </p:pic>
      <p:pic>
        <p:nvPicPr>
          <p:cNvPr id="14" name="Рисунок 13" descr="\documentclass{article}&#10;\usepackage{amsmath}&#10;\pagestyle{empty}&#10;\begin{document}&#10;&#10;\begin{gather*}&#10;\omega(t) = \dot{\alpha(t)} = &#10;\end{gather*}&#10;&#10;&#10;\end{document}" title="IguanaTex Bitmap Display">
            <a:extLst>
              <a:ext uri="{FF2B5EF4-FFF2-40B4-BE49-F238E27FC236}">
                <a16:creationId xmlns:a16="http://schemas.microsoft.com/office/drawing/2014/main" id="{6EEC06F5-0AB3-49A1-96D4-11556FDBC25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06" y="4677458"/>
            <a:ext cx="1505168" cy="321144"/>
          </a:xfrm>
          <a:prstGeom prst="rect">
            <a:avLst/>
          </a:prstGeom>
        </p:spPr>
      </p:pic>
      <p:pic>
        <p:nvPicPr>
          <p:cNvPr id="8" name="Рисунок 7" descr="\documentclass{article}&#10;\usepackage{amsmath}&#10;\usepackage[english,russian]{babel}&#10;&#10;\pagestyle{empty}&#10;\begin{document}&#10;&#10;Выбираем $\Delta t$ и рассчитываем значения функций $v$ и $\omega$ в моменты времени $t_i = i\Delta t$.&#10;&#10;\end{document}" title="IguanaTex Bitmap Display">
            <a:extLst>
              <a:ext uri="{FF2B5EF4-FFF2-40B4-BE49-F238E27FC236}">
                <a16:creationId xmlns:a16="http://schemas.microsoft.com/office/drawing/2014/main" id="{2B8EC491-C6B0-4B93-BDA0-2812560209F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01" y="5916809"/>
            <a:ext cx="8747598" cy="537365"/>
          </a:xfrm>
          <a:prstGeom prst="rect">
            <a:avLst/>
          </a:prstGeom>
        </p:spPr>
      </p:pic>
      <p:pic>
        <p:nvPicPr>
          <p:cNvPr id="37" name="Рисунок 36" descr="\documentclass{article}&#10;\usepackage{amsmath}&#10;\pagestyle{empty}&#10;\begin{document}&#10;&#10;\begin{gather*}&#10;\dot{Y}(t) = \dfrac{dg}{dt};&#10;\end{gather*}&#10;&#10;&#10;\end{document}" title="IguanaTex Bitmap Display">
            <a:extLst>
              <a:ext uri="{FF2B5EF4-FFF2-40B4-BE49-F238E27FC236}">
                <a16:creationId xmlns:a16="http://schemas.microsoft.com/office/drawing/2014/main" id="{805C615C-B589-4FB0-9167-24D6A2E0B38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739" y="1082527"/>
            <a:ext cx="1196535" cy="52759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C7B9669-5CCC-402E-9DD3-67254615B65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72085"/>
            <a:ext cx="4718314" cy="2636525"/>
          </a:xfrm>
          <a:prstGeom prst="rect">
            <a:avLst/>
          </a:prstGeom>
        </p:spPr>
      </p:pic>
      <p:pic>
        <p:nvPicPr>
          <p:cNvPr id="12" name="Рисунок 11" descr="\documentclass{article}&#10;\usepackage{amsmath}&#10;\usepackage[english,russian]{babel}&#10;&#10;\pagestyle{empty}&#10;\begin{document}&#10;&#10;Находим функции $v$ и $\omega$:&#10;&#10;\end{document}" title="IguanaTex Bitmap Display">
            <a:extLst>
              <a:ext uri="{FF2B5EF4-FFF2-40B4-BE49-F238E27FC236}">
                <a16:creationId xmlns:a16="http://schemas.microsoft.com/office/drawing/2014/main" id="{C4B5841C-5976-475F-ABF3-8423BCA71C0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93" y="3589424"/>
            <a:ext cx="2881814" cy="235198"/>
          </a:xfrm>
          <a:prstGeom prst="rect">
            <a:avLst/>
          </a:prstGeom>
        </p:spPr>
      </p:pic>
      <p:pic>
        <p:nvPicPr>
          <p:cNvPr id="17" name="Рисунок 16" descr="\documentclass{article}&#10;\usepackage{amsmath}&#10;\pagestyle{empty}&#10;\begin{document}&#10;&#10;\begin{gather*}&#10;\dfrac{1}{1 + \left(\dfrac{\dot{Y}}{\dot{X}}\right)^2} \cdot \dfrac{\ddot{Y}\dot{X} - \dot{Y}\ddot{X}}{\dot{X}^2} = \dfrac{\ddot{Y}\dot{X} - \dot{Y}\ddot{X}}{\dot{X}^2 + \dot{Y}^2};&#10;\end{gather*}&#10;&#10;&#10;\end{document}" title="IguanaTex Bitmap Display">
            <a:extLst>
              <a:ext uri="{FF2B5EF4-FFF2-40B4-BE49-F238E27FC236}">
                <a16:creationId xmlns:a16="http://schemas.microsoft.com/office/drawing/2014/main" id="{89FF8C55-5B60-4214-A0F2-9A065CDD337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533" y="4543590"/>
            <a:ext cx="4339057" cy="1214423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pagestyle{empty}&#10;\begin{document}&#10;&#10;\begin{gather*}&#10;\sqrt{\dot{X}^2 + \dot{Y}^2};&#10;\end{gather*}&#10;&#10;&#10;\end{document}" title="IguanaTex Bitmap Display">
            <a:extLst>
              <a:ext uri="{FF2B5EF4-FFF2-40B4-BE49-F238E27FC236}">
                <a16:creationId xmlns:a16="http://schemas.microsoft.com/office/drawing/2014/main" id="{BD90AD4C-A704-4BE0-9289-0CD7036BDF7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98" y="3972276"/>
            <a:ext cx="1248004" cy="3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4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104222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Программное управление. Аналитический расчет.</a:t>
            </a:r>
            <a:endParaRPr lang="ru-RU" sz="2800" dirty="0">
              <a:latin typeface="+mn-lt"/>
            </a:endParaRPr>
          </a:p>
        </p:txBody>
      </p:sp>
      <p:pic>
        <p:nvPicPr>
          <p:cNvPr id="10" name="Рисунок 9" descr="\documentclass{article}&#10;\usepackage{amsmath}&#10;\pagestyle{empty}&#10;\begin{document}&#10;&#10;\begin{gather*}&#10;\dot{X}(t) = &#10;\end{gather*}&#10;&#10;&#10;\end{document}" title="IguanaTex Bitmap Display">
            <a:extLst>
              <a:ext uri="{FF2B5EF4-FFF2-40B4-BE49-F238E27FC236}">
                <a16:creationId xmlns:a16="http://schemas.microsoft.com/office/drawing/2014/main" id="{E188F4F8-7C09-4653-B32B-FD878C790B1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9" y="1590933"/>
            <a:ext cx="768504" cy="301473"/>
          </a:xfrm>
          <a:prstGeom prst="rect">
            <a:avLst/>
          </a:prstGeom>
        </p:spPr>
      </p:pic>
      <p:pic>
        <p:nvPicPr>
          <p:cNvPr id="41" name="Рисунок 40" descr="\documentclass{article}&#10;\usepackage{amsmath}&#10;\pagestyle{empty}&#10;\begin{document}&#10;&#10;\begin{gather*}&#10;v(t) = \sqrt{\dot{X}^2 + \dot{Y}^2};&#10;\end{gather*}&#10;&#10;&#10;\end{document}" title="IguanaTex Bitmap Display">
            <a:extLst>
              <a:ext uri="{FF2B5EF4-FFF2-40B4-BE49-F238E27FC236}">
                <a16:creationId xmlns:a16="http://schemas.microsoft.com/office/drawing/2014/main" id="{44411F4C-A3C4-4BDE-A223-2C195D7BB6E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4034240"/>
            <a:ext cx="2029280" cy="350555"/>
          </a:xfrm>
          <a:prstGeom prst="rect">
            <a:avLst/>
          </a:prstGeom>
        </p:spPr>
      </p:pic>
      <p:pic>
        <p:nvPicPr>
          <p:cNvPr id="36" name="Рисунок 35" descr="\documentclass{article}&#10;\usepackage{amsmath}&#10;\pagestyle{empty}&#10;\begin{document}&#10;&#10;\begin{gather*}&#10;\omega(t) = \dot{\alpha(t)} = \dfrac{\ddot{Y}\dot{X} - \dot{Y}\ddot{X}}{\dot{X}^2 + \dot{Y}^2};&#10;\end{gather*}&#10;&#10;&#10;\end{document}" title="IguanaTex Bitmap Display">
            <a:extLst>
              <a:ext uri="{FF2B5EF4-FFF2-40B4-BE49-F238E27FC236}">
                <a16:creationId xmlns:a16="http://schemas.microsoft.com/office/drawing/2014/main" id="{A8360694-827C-4580-AAB5-0503891815C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07" y="4677458"/>
            <a:ext cx="2885569" cy="647420"/>
          </a:xfrm>
          <a:prstGeom prst="rect">
            <a:avLst/>
          </a:prstGeom>
        </p:spPr>
      </p:pic>
      <p:pic>
        <p:nvPicPr>
          <p:cNvPr id="8" name="Рисунок 7" descr="\documentclass{article}&#10;\usepackage{amsmath}&#10;\usepackage[english,russian]{babel}&#10;&#10;\pagestyle{empty}&#10;\begin{document}&#10;&#10;Выбираем $\Delta t$ и рассчитываем значения функций $v$ и $\omega$ в моменты времени $t_i = i\Delta t$.&#10;&#10;\end{document}" title="IguanaTex Bitmap Display">
            <a:extLst>
              <a:ext uri="{FF2B5EF4-FFF2-40B4-BE49-F238E27FC236}">
                <a16:creationId xmlns:a16="http://schemas.microsoft.com/office/drawing/2014/main" id="{2B8EC491-C6B0-4B93-BDA0-2812560209F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01" y="5832167"/>
            <a:ext cx="8747598" cy="537365"/>
          </a:xfrm>
          <a:prstGeom prst="rect">
            <a:avLst/>
          </a:prstGeom>
        </p:spPr>
      </p:pic>
      <p:pic>
        <p:nvPicPr>
          <p:cNvPr id="24" name="Рисунок 23" descr="\documentclass{article}&#10;\usepackage{amsmath}&#10;\pagestyle{empty}&#10;\begin{document}&#10;&#10;\begin{gather*}&#10;\dot{Y}(t) = &#10;\end{gather*}&#10;&#10;&#10;\end{document}" title="IguanaTex Bitmap Display">
            <a:extLst>
              <a:ext uri="{FF2B5EF4-FFF2-40B4-BE49-F238E27FC236}">
                <a16:creationId xmlns:a16="http://schemas.microsoft.com/office/drawing/2014/main" id="{77650AAC-4F7B-402E-9C4F-4F3E9CC1A34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781" y="1585733"/>
            <a:ext cx="738451" cy="300673"/>
          </a:xfrm>
          <a:prstGeom prst="rect">
            <a:avLst/>
          </a:prstGeom>
        </p:spPr>
      </p:pic>
      <p:pic>
        <p:nvPicPr>
          <p:cNvPr id="12" name="Рисунок 11" descr="\documentclass{article}&#10;\usepackage{amsmath}&#10;\usepackage[english,russian]{babel}&#10;&#10;\pagestyle{empty}&#10;\begin{document}&#10;&#10;Находим функции $v$ и $\omega$:&#10;&#10;\end{document}" title="IguanaTex Bitmap Display">
            <a:extLst>
              <a:ext uri="{FF2B5EF4-FFF2-40B4-BE49-F238E27FC236}">
                <a16:creationId xmlns:a16="http://schemas.microsoft.com/office/drawing/2014/main" id="{C4B5841C-5976-475F-ABF3-8423BCA71C0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93" y="3589424"/>
            <a:ext cx="2881814" cy="235198"/>
          </a:xfrm>
          <a:prstGeom prst="rect">
            <a:avLst/>
          </a:prstGeom>
        </p:spPr>
      </p:pic>
      <p:pic>
        <p:nvPicPr>
          <p:cNvPr id="13" name="Рисунок 12" descr="\documentclass{article}&#10;\usepackage{amsmath}&#10;\pagestyle{empty}&#10;\begin{document}&#10;&#10;\begin{gather*}&#10;X(t) = \sin\left(t + \dfrac{\pi}{2}\right), \qquad&#10;Y(t) = \sin(2t), \qquad&#10;t \in [0; 2\pi]&#10;\end{gather*}&#10;&#10;&#10;\end{document}" title="IguanaTex Bitmap Display">
            <a:extLst>
              <a:ext uri="{FF2B5EF4-FFF2-40B4-BE49-F238E27FC236}">
                <a16:creationId xmlns:a16="http://schemas.microsoft.com/office/drawing/2014/main" id="{BB1B87B3-DB23-4DE8-B0CB-846731AABAF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757150"/>
            <a:ext cx="5999906" cy="468746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usepackage[english,russian]{babel}&#10;&#10;\pagestyle{empty}&#10;\begin{document}&#10;Пример.&#10;&#10;\end{document}" title="IguanaTex Bitmap Display">
            <a:extLst>
              <a:ext uri="{FF2B5EF4-FFF2-40B4-BE49-F238E27FC236}">
                <a16:creationId xmlns:a16="http://schemas.microsoft.com/office/drawing/2014/main" id="{6BD424AF-B7F4-4839-A88F-1476E8DA551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14" y="885344"/>
            <a:ext cx="944957" cy="230060"/>
          </a:xfrm>
          <a:prstGeom prst="rect">
            <a:avLst/>
          </a:prstGeom>
        </p:spPr>
      </p:pic>
      <p:pic>
        <p:nvPicPr>
          <p:cNvPr id="29" name="Рисунок 28" descr="\documentclass{article}&#10;\usepackage{amsmath}&#10;\pagestyle{empty}&#10;\begin{document}&#10;&#10;\begin{gather*}&#10;\ddot{X}(t) = &#10;\end{gather*}&#10;&#10;&#10;\end{document}" title="IguanaTex Bitmap Display">
            <a:extLst>
              <a:ext uri="{FF2B5EF4-FFF2-40B4-BE49-F238E27FC236}">
                <a16:creationId xmlns:a16="http://schemas.microsoft.com/office/drawing/2014/main" id="{38A48EC2-80E1-43CC-90E6-0D6FE726583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4" y="2219776"/>
            <a:ext cx="769046" cy="302427"/>
          </a:xfrm>
          <a:prstGeom prst="rect">
            <a:avLst/>
          </a:prstGeom>
        </p:spPr>
      </p:pic>
      <p:pic>
        <p:nvPicPr>
          <p:cNvPr id="34" name="Рисунок 33" descr="\documentclass{article}&#10;\usepackage{amsmath}&#10;\pagestyle{empty}&#10;\begin{document}&#10;&#10;\begin{gather*}&#10;\ddot{Y}(t) = &#10;\end{gather*}&#10;&#10;&#10;\end{document}" title="IguanaTex Bitmap Display">
            <a:extLst>
              <a:ext uri="{FF2B5EF4-FFF2-40B4-BE49-F238E27FC236}">
                <a16:creationId xmlns:a16="http://schemas.microsoft.com/office/drawing/2014/main" id="{5BA28E1E-D6C3-4530-BC6D-3B86E45B4F3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889" y="2222015"/>
            <a:ext cx="739097" cy="301628"/>
          </a:xfrm>
          <a:prstGeom prst="rect">
            <a:avLst/>
          </a:prstGeom>
        </p:spPr>
      </p:pic>
      <p:pic>
        <p:nvPicPr>
          <p:cNvPr id="5" name="Рисунок 4" descr="\documentclass{article}&#10;\usepackage{amsmath}&#10;\pagestyle{empty}&#10;\begin{document}&#10;&#10;\begin{gather*}&#10;\cos\left(t+\dfrac{\pi}{2}\right);&#10;\end{gather*}&#10;&#10;&#10;\end{document}" title="IguanaTex Bitmap Display">
            <a:extLst>
              <a:ext uri="{FF2B5EF4-FFF2-40B4-BE49-F238E27FC236}">
                <a16:creationId xmlns:a16="http://schemas.microsoft.com/office/drawing/2014/main" id="{C428FF10-B1D2-41B7-B8A9-9D778EB1410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21338"/>
            <a:ext cx="1388513" cy="471535"/>
          </a:xfrm>
          <a:prstGeom prst="rect">
            <a:avLst/>
          </a:prstGeom>
        </p:spPr>
      </p:pic>
      <p:pic>
        <p:nvPicPr>
          <p:cNvPr id="21" name="Рисунок 20" descr="\documentclass{article}&#10;\usepackage{amsmath}&#10;\pagestyle{empty}&#10;\begin{document}&#10;&#10;\begin{gather*}&#10;2\cos 2t;&#10;\end{gather*}&#10;&#10;&#10;\end{document}" title="IguanaTex Bitmap Display">
            <a:extLst>
              <a:ext uri="{FF2B5EF4-FFF2-40B4-BE49-F238E27FC236}">
                <a16:creationId xmlns:a16="http://schemas.microsoft.com/office/drawing/2014/main" id="{3E9BC1ED-250E-4858-93BB-6C75F1528CD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37" y="1647121"/>
            <a:ext cx="807533" cy="219957"/>
          </a:xfrm>
          <a:prstGeom prst="rect">
            <a:avLst/>
          </a:prstGeom>
        </p:spPr>
      </p:pic>
      <p:pic>
        <p:nvPicPr>
          <p:cNvPr id="26" name="Рисунок 25" descr="\documentclass{article}&#10;\usepackage{amsmath}&#10;\pagestyle{empty}&#10;\begin{document}&#10;&#10;\begin{gather*}&#10;-\sin\left(t+\dfrac{\pi}{2}\right);&#10;\end{gather*}&#10;&#10;&#10;\end{document}" title="IguanaTex Bitmap Display">
            <a:extLst>
              <a:ext uri="{FF2B5EF4-FFF2-40B4-BE49-F238E27FC236}">
                <a16:creationId xmlns:a16="http://schemas.microsoft.com/office/drawing/2014/main" id="{40E72D1D-B54E-4FE1-992C-95DDE36D93B0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10" y="2171146"/>
            <a:ext cx="1588647" cy="473027"/>
          </a:xfrm>
          <a:prstGeom prst="rect">
            <a:avLst/>
          </a:prstGeom>
        </p:spPr>
      </p:pic>
      <p:pic>
        <p:nvPicPr>
          <p:cNvPr id="31" name="Рисунок 30" descr="\documentclass{article}&#10;\usepackage{amsmath}&#10;\pagestyle{empty}&#10;\begin{document}&#10;&#10;\begin{gather*}&#10;-4\sin 2t;&#10;\end{gather*}&#10;&#10;&#10;\end{document}" title="IguanaTex Bitmap Display">
            <a:extLst>
              <a:ext uri="{FF2B5EF4-FFF2-40B4-BE49-F238E27FC236}">
                <a16:creationId xmlns:a16="http://schemas.microsoft.com/office/drawing/2014/main" id="{5898E2DA-E575-48E8-8FA6-E1A6E5C6D25E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37" y="2288303"/>
            <a:ext cx="970161" cy="22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 err="1">
                <a:latin typeface="+mn-lt"/>
                <a:cs typeface="Times New Roman" pitchFamily="18" charset="0"/>
              </a:rPr>
              <a:t>Перепараметризация</a:t>
            </a:r>
            <a:r>
              <a:rPr lang="ru-RU" sz="2800" dirty="0">
                <a:latin typeface="+mn-lt"/>
                <a:cs typeface="Times New Roman" pitchFamily="18" charset="0"/>
              </a:rPr>
              <a:t>. Аналитический расчет</a:t>
            </a:r>
            <a:endParaRPr lang="ru-RU" sz="2800" dirty="0">
              <a:latin typeface="+mn-lt"/>
            </a:endParaRPr>
          </a:p>
        </p:txBody>
      </p:sp>
      <p:pic>
        <p:nvPicPr>
          <p:cNvPr id="7" name="Рисунок 6" descr="\documentclass{article}&#10;\usepackage{amsmath}&#10;\usepackage[english,russian]{babel}&#10;&#10;\pagestyle{empty}&#10;\begin{document}&#10;&#10;Было&#10;&#10;\qquad $X(t) = f(t)$,&#10;&#10;\qquad$Y(t) = g(t)$;&#10;&#10;\end{document}" title="IguanaTex Bitmap Display">
            <a:extLst>
              <a:ext uri="{FF2B5EF4-FFF2-40B4-BE49-F238E27FC236}">
                <a16:creationId xmlns:a16="http://schemas.microsoft.com/office/drawing/2014/main" id="{2DC4075E-52CE-433E-908C-AC6F30CBD0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3" y="959963"/>
            <a:ext cx="1858150" cy="876386"/>
          </a:xfrm>
          <a:prstGeom prst="rect">
            <a:avLst/>
          </a:prstGeom>
        </p:spPr>
      </p:pic>
      <p:pic>
        <p:nvPicPr>
          <p:cNvPr id="37" name="Рисунок 36" descr="\documentclass{article}&#10;\usepackage{amsmath}&#10;\usepackage[english,russian]{babel}&#10;\pagestyle{empty}&#10;&#10;\begin{document}&#10;\hspace{-6.5mm}&#10;Введем функцию $s(t)$, \\ &#10;такую что $s(t) \in [0; 2\pi]$&#10;&#10;&#10;\end{document}" title="IguanaTex Bitmap Display">
            <a:extLst>
              <a:ext uri="{FF2B5EF4-FFF2-40B4-BE49-F238E27FC236}">
                <a16:creationId xmlns:a16="http://schemas.microsoft.com/office/drawing/2014/main" id="{866F5364-5B11-4CB4-A7E8-06D811999D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017" y="959961"/>
            <a:ext cx="2637020" cy="591510"/>
          </a:xfrm>
          <a:prstGeom prst="rect">
            <a:avLst/>
          </a:prstGeom>
        </p:spPr>
      </p:pic>
      <p:pic>
        <p:nvPicPr>
          <p:cNvPr id="40" name="Рисунок 39" descr="\documentclass{article}&#10;\usepackage{amsmath}&#10;\usepackage[english,russian]{babel}&#10;&#10;\pagestyle{empty}&#10;\begin{document}&#10;&#10;И запишем&#10;&#10;\qquad $X(s(t)) = f(s(t))$,&#10;&#10;\qquad$Y(s(t)) = g(s(t))$;&#10;&#10;\end{document}" title="IguanaTex Bitmap Display">
            <a:extLst>
              <a:ext uri="{FF2B5EF4-FFF2-40B4-BE49-F238E27FC236}">
                <a16:creationId xmlns:a16="http://schemas.microsoft.com/office/drawing/2014/main" id="{44E94048-4F25-4A07-98D1-53B54E5B82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44" y="959017"/>
            <a:ext cx="2496513" cy="877332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usepackage[english,russian]{babel}&#10;&#10;\pagestyle{empty}&#10;\begin{document}&#10;&#10;Тогда:&#10;&#10;\end{document}" title="IguanaTex Bitmap Display">
            <a:extLst>
              <a:ext uri="{FF2B5EF4-FFF2-40B4-BE49-F238E27FC236}">
                <a16:creationId xmlns:a16="http://schemas.microsoft.com/office/drawing/2014/main" id="{382FCAC7-4DFE-494D-BAE3-79B7EEF0E2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3" y="2564904"/>
            <a:ext cx="705169" cy="223292"/>
          </a:xfrm>
          <a:prstGeom prst="rect">
            <a:avLst/>
          </a:prstGeom>
        </p:spPr>
      </p:pic>
      <p:pic>
        <p:nvPicPr>
          <p:cNvPr id="10" name="Рисунок 9" descr="\documentclass{article}&#10;\usepackage{amsmath}&#10;\pagestyle{empty}&#10;\begin{document}&#10;&#10;\begin{gather*}&#10;\dot{X}(s(t)) = \dfrac{\partial f}{\partial s}\dfrac{ds}{dt};&#10;\end{gather*}&#10;&#10;&#10;\end{document}" title="IguanaTex Bitmap Display">
            <a:extLst>
              <a:ext uri="{FF2B5EF4-FFF2-40B4-BE49-F238E27FC236}">
                <a16:creationId xmlns:a16="http://schemas.microsoft.com/office/drawing/2014/main" id="{1A45993B-8228-4360-B923-7F8F0CD5B73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01" y="3060241"/>
            <a:ext cx="1897234" cy="540837"/>
          </a:xfrm>
          <a:prstGeom prst="rect">
            <a:avLst/>
          </a:prstGeom>
        </p:spPr>
      </p:pic>
      <p:pic>
        <p:nvPicPr>
          <p:cNvPr id="12" name="Рисунок 11" descr="\documentclass{article}&#10;\usepackage{amsmath}&#10;\pagestyle{empty}&#10;\begin{document}&#10;&#10;\begin{gather*}&#10;\dot{Y}(s(t)) = \dfrac{\partial g}{\partial s} \dfrac{ds}{dt};&#10;\end{gather*}&#10;&#10;&#10;\end{document}" title="IguanaTex Bitmap Display">
            <a:extLst>
              <a:ext uri="{FF2B5EF4-FFF2-40B4-BE49-F238E27FC236}">
                <a16:creationId xmlns:a16="http://schemas.microsoft.com/office/drawing/2014/main" id="{AEA641EC-FEE5-4587-91E9-AA97EF0B007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170" y="3060241"/>
            <a:ext cx="1842763" cy="537731"/>
          </a:xfrm>
          <a:prstGeom prst="rect">
            <a:avLst/>
          </a:prstGeom>
        </p:spPr>
      </p:pic>
      <p:pic>
        <p:nvPicPr>
          <p:cNvPr id="14" name="Рисунок 13" descr="\documentclass{article}&#10;\usepackage{amsmath}&#10;\pagestyle{empty}&#10;\begin{document}&#10;&#10;\begin{gather*}&#10;\ddot{X}(s(t)) = \dfrac{d}{dt}\left(\dfrac{\partial f}{\partial s}\right) \dfrac{ds}{dt} + \dfrac{\partial f}{\partial s} \dfrac{d}{dt} \left(\dfrac{ds}{dt} \right);&#10;\end{gather*}&#10;&#10;&#10;\end{document}" title="IguanaTex Bitmap Display">
            <a:extLst>
              <a:ext uri="{FF2B5EF4-FFF2-40B4-BE49-F238E27FC236}">
                <a16:creationId xmlns:a16="http://schemas.microsoft.com/office/drawing/2014/main" id="{0C088A86-A612-4F51-A497-01377ADBC74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01" y="3988435"/>
            <a:ext cx="4368854" cy="617503"/>
          </a:xfrm>
          <a:prstGeom prst="rect">
            <a:avLst/>
          </a:prstGeom>
        </p:spPr>
      </p:pic>
      <p:pic>
        <p:nvPicPr>
          <p:cNvPr id="17" name="Рисунок 16" descr="\documentclass{article}&#10;\usepackage{amsmath}&#10;\pagestyle{empty}&#10;\begin{document}&#10;&#10;\begin{gather*}&#10;\ddot{Y}(s(t)) = \dfrac{d}{dt}\left(\dfrac{\partial g}{\partial s}\right) \dfrac{ds}{dt} + \dfrac{\partial g}{\partial s} \dfrac{d}{dt} \left(\dfrac{ds}{dt} \right);&#10;\end{gather*}&#10;&#10;&#10;\end{document}" title="IguanaTex Bitmap Display">
            <a:extLst>
              <a:ext uri="{FF2B5EF4-FFF2-40B4-BE49-F238E27FC236}">
                <a16:creationId xmlns:a16="http://schemas.microsoft.com/office/drawing/2014/main" id="{D55EACCE-D716-4576-827D-777D5851A39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01" y="4916627"/>
            <a:ext cx="4299911" cy="61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8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104222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 err="1">
                <a:latin typeface="+mn-lt"/>
                <a:cs typeface="Times New Roman" pitchFamily="18" charset="0"/>
              </a:rPr>
              <a:t>Перепараметризация</a:t>
            </a:r>
            <a:r>
              <a:rPr lang="ru-RU" sz="2800" dirty="0">
                <a:latin typeface="+mn-lt"/>
                <a:cs typeface="Times New Roman" pitchFamily="18" charset="0"/>
              </a:rPr>
              <a:t>. Аналитический расчет.</a:t>
            </a:r>
            <a:endParaRPr lang="ru-RU" sz="2800" dirty="0">
              <a:latin typeface="+mn-lt"/>
            </a:endParaRPr>
          </a:p>
        </p:txBody>
      </p:sp>
      <p:pic>
        <p:nvPicPr>
          <p:cNvPr id="37" name="Рисунок 36" descr="\documentclass{article}&#10;\usepackage{amsmath}&#10;\pagestyle{empty}&#10;\begin{document}&#10;&#10;\begin{gather*}&#10;\dot{X}(t) = &#10;\end{gather*}&#10;&#10;&#10;\end{document}" title="IguanaTex Bitmap Display">
            <a:extLst>
              <a:ext uri="{FF2B5EF4-FFF2-40B4-BE49-F238E27FC236}">
                <a16:creationId xmlns:a16="http://schemas.microsoft.com/office/drawing/2014/main" id="{267FAF12-73C9-420E-BE7E-54C6291C95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49" y="1979868"/>
            <a:ext cx="769064" cy="302427"/>
          </a:xfrm>
          <a:prstGeom prst="rect">
            <a:avLst/>
          </a:prstGeom>
        </p:spPr>
      </p:pic>
      <p:pic>
        <p:nvPicPr>
          <p:cNvPr id="41" name="Рисунок 40" descr="\documentclass{article}&#10;\usepackage{amsmath}&#10;\pagestyle{empty}&#10;\begin{document}&#10;&#10;\begin{gather*}&#10;v(t) = \sqrt{\dot{X}^2 + \dot{Y}^2};&#10;\end{gather*}&#10;&#10;&#10;\end{document}" title="IguanaTex Bitmap Display">
            <a:extLst>
              <a:ext uri="{FF2B5EF4-FFF2-40B4-BE49-F238E27FC236}">
                <a16:creationId xmlns:a16="http://schemas.microsoft.com/office/drawing/2014/main" id="{44411F4C-A3C4-4BDE-A223-2C195D7BB6E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11" y="4857649"/>
            <a:ext cx="2029280" cy="350555"/>
          </a:xfrm>
          <a:prstGeom prst="rect">
            <a:avLst/>
          </a:prstGeom>
        </p:spPr>
      </p:pic>
      <p:pic>
        <p:nvPicPr>
          <p:cNvPr id="35" name="Рисунок 34" descr="\documentclass{article}&#10;\usepackage{amsmath}&#10;\pagestyle{empty}&#10;\begin{document}&#10;&#10;\begin{gather*}&#10;\omega(t) = \dot{\alpha(t)} = \dfrac{\ddot{Y}\dot{X} - \dot{Y}\ddot{X}}{\dot{X}^2 + \dot{Y}^2};&#10;\end{gather*}&#10;&#10;&#10;\end{document}" title="IguanaTex Bitmap Display">
            <a:extLst>
              <a:ext uri="{FF2B5EF4-FFF2-40B4-BE49-F238E27FC236}">
                <a16:creationId xmlns:a16="http://schemas.microsoft.com/office/drawing/2014/main" id="{E1C63EFA-06BE-47BC-9E94-25D7DF97D16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28" y="4736124"/>
            <a:ext cx="2885569" cy="647420"/>
          </a:xfrm>
          <a:prstGeom prst="rect">
            <a:avLst/>
          </a:prstGeom>
        </p:spPr>
      </p:pic>
      <p:pic>
        <p:nvPicPr>
          <p:cNvPr id="8" name="Рисунок 7" descr="\documentclass{article}&#10;\usepackage{amsmath}&#10;\usepackage[english,russian]{babel}&#10;&#10;\pagestyle{empty}&#10;\begin{document}&#10;&#10;Выбираем $\Delta t$ и рассчитываем значения функций $v$ и $\omega$ в моменты времени $t_i = i\Delta t$.&#10;&#10;\end{document}" title="IguanaTex Bitmap Display">
            <a:extLst>
              <a:ext uri="{FF2B5EF4-FFF2-40B4-BE49-F238E27FC236}">
                <a16:creationId xmlns:a16="http://schemas.microsoft.com/office/drawing/2014/main" id="{2B8EC491-C6B0-4B93-BDA0-2812560209F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01" y="5774378"/>
            <a:ext cx="8747598" cy="537365"/>
          </a:xfrm>
          <a:prstGeom prst="rect">
            <a:avLst/>
          </a:prstGeom>
        </p:spPr>
      </p:pic>
      <p:pic>
        <p:nvPicPr>
          <p:cNvPr id="47" name="Рисунок 46" descr="\documentclass{article}&#10;\usepackage{amsmath}&#10;\pagestyle{empty}&#10;\begin{document}&#10;&#10;\begin{gather*}&#10;\dot{Y} = &#10;\end{gather*}&#10;&#10;&#10;\end{document}" title="IguanaTex Bitmap Display">
            <a:extLst>
              <a:ext uri="{FF2B5EF4-FFF2-40B4-BE49-F238E27FC236}">
                <a16:creationId xmlns:a16="http://schemas.microsoft.com/office/drawing/2014/main" id="{E6977D5B-D607-418D-85E1-83AD973DA8C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9" y="2078090"/>
            <a:ext cx="451495" cy="238424"/>
          </a:xfrm>
          <a:prstGeom prst="rect">
            <a:avLst/>
          </a:prstGeom>
        </p:spPr>
      </p:pic>
      <p:pic>
        <p:nvPicPr>
          <p:cNvPr id="12" name="Рисунок 11" descr="\documentclass{article}&#10;\usepackage{amsmath}&#10;\usepackage[english,russian]{babel}&#10;&#10;\pagestyle{empty}&#10;\begin{document}&#10;&#10;Находим функции $v$ и $\omega$:&#10;&#10;\end{document}" title="IguanaTex Bitmap Display">
            <a:extLst>
              <a:ext uri="{FF2B5EF4-FFF2-40B4-BE49-F238E27FC236}">
                <a16:creationId xmlns:a16="http://schemas.microsoft.com/office/drawing/2014/main" id="{C4B5841C-5976-475F-ABF3-8423BCA71C0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27" y="4143873"/>
            <a:ext cx="2881814" cy="235198"/>
          </a:xfrm>
          <a:prstGeom prst="rect">
            <a:avLst/>
          </a:prstGeom>
        </p:spPr>
      </p:pic>
      <p:pic>
        <p:nvPicPr>
          <p:cNvPr id="73" name="Рисунок 72" descr="\documentclass{article}&#10;\usepackage{amsmath}&#10;\pagestyle{empty}&#10;\begin{document}&#10;&#10;\begin{gather*}&#10;X(s) = \sin\left(s + \dfrac{\pi}{2}\right), \qquad&#10;Y(s) = \sin(2s), \qquad&#10;s \in [0; 2\pi];&#10;\end{gather*}&#10;&#10;&#10;\end{document}" title="IguanaTex Bitmap Display">
            <a:extLst>
              <a:ext uri="{FF2B5EF4-FFF2-40B4-BE49-F238E27FC236}">
                <a16:creationId xmlns:a16="http://schemas.microsoft.com/office/drawing/2014/main" id="{C0687E28-307E-4469-88AE-D419D0727B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757152"/>
            <a:ext cx="6216506" cy="471717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usepackage[english,russian]{babel}&#10;&#10;\pagestyle{empty}&#10;\begin{document}&#10;Пример.&#10;&#10;\end{document}" title="IguanaTex Bitmap Display">
            <a:extLst>
              <a:ext uri="{FF2B5EF4-FFF2-40B4-BE49-F238E27FC236}">
                <a16:creationId xmlns:a16="http://schemas.microsoft.com/office/drawing/2014/main" id="{6BD424AF-B7F4-4839-A88F-1476E8DA551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14" y="885344"/>
            <a:ext cx="944957" cy="230060"/>
          </a:xfrm>
          <a:prstGeom prst="rect">
            <a:avLst/>
          </a:prstGeom>
        </p:spPr>
      </p:pic>
      <p:pic>
        <p:nvPicPr>
          <p:cNvPr id="52" name="Рисунок 51" descr="\documentclass{article}&#10;\usepackage{amsmath}&#10;\pagestyle{empty}&#10;\begin{document}&#10;&#10;\begin{gather*}&#10;\ddot{X}(t) = &#10;\end{gather*}&#10;&#10;&#10;\end{document}" title="IguanaTex Bitmap Display">
            <a:extLst>
              <a:ext uri="{FF2B5EF4-FFF2-40B4-BE49-F238E27FC236}">
                <a16:creationId xmlns:a16="http://schemas.microsoft.com/office/drawing/2014/main" id="{1E384C89-B65F-4DB3-A33D-F37C9C7EDE7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49" y="2566015"/>
            <a:ext cx="769384" cy="303384"/>
          </a:xfrm>
          <a:prstGeom prst="rect">
            <a:avLst/>
          </a:prstGeom>
        </p:spPr>
      </p:pic>
      <p:pic>
        <p:nvPicPr>
          <p:cNvPr id="57" name="Рисунок 56" descr="\documentclass{article}&#10;\usepackage{amsmath}&#10;\pagestyle{empty}&#10;\begin{document}&#10;&#10;\begin{gather*}&#10;\ddot{Y}(t) = &#10;\end{gather*}&#10;&#10;&#10;\end{document}" title="IguanaTex Bitmap Display">
            <a:extLst>
              <a:ext uri="{FF2B5EF4-FFF2-40B4-BE49-F238E27FC236}">
                <a16:creationId xmlns:a16="http://schemas.microsoft.com/office/drawing/2014/main" id="{4D959926-042C-40BB-BC2C-0BD4946E7C9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583857"/>
            <a:ext cx="739114" cy="302107"/>
          </a:xfrm>
          <a:prstGeom prst="rect">
            <a:avLst/>
          </a:prstGeom>
        </p:spPr>
      </p:pic>
      <p:pic>
        <p:nvPicPr>
          <p:cNvPr id="71" name="Рисунок 70" descr="\documentclass{article}&#10;\usepackage{amsmath}&#10;\pagestyle{empty}&#10;\begin{document}&#10;&#10;\begin{gather*}&#10;s(t) = 2\pi\sin^2 t, \qquad&#10;s \in \left[0; \dfrac{\pi}{2}\right];&#10;\end{gather*}&#10;&#10;&#10;\end{document}" title="IguanaTex Bitmap Display">
            <a:extLst>
              <a:ext uri="{FF2B5EF4-FFF2-40B4-BE49-F238E27FC236}">
                <a16:creationId xmlns:a16="http://schemas.microsoft.com/office/drawing/2014/main" id="{6CAD1B21-1F59-42E2-92A4-DC8517FB5A4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934" y="1316942"/>
            <a:ext cx="3454592" cy="475667"/>
          </a:xfrm>
          <a:prstGeom prst="rect">
            <a:avLst/>
          </a:prstGeom>
        </p:spPr>
      </p:pic>
      <p:pic>
        <p:nvPicPr>
          <p:cNvPr id="62" name="Рисунок 61" descr="\documentclass{article}&#10;\usepackage{amsmath}&#10;\pagestyle{empty}&#10;\begin{document}&#10;&#10;\begin{gather*}&#10;\dot{s} = &#10;\end{gather*}&#10;&#10;&#10;\end{document}" title="IguanaTex Bitmap Display">
            <a:extLst>
              <a:ext uri="{FF2B5EF4-FFF2-40B4-BE49-F238E27FC236}">
                <a16:creationId xmlns:a16="http://schemas.microsoft.com/office/drawing/2014/main" id="{8346A9E0-82AB-45DB-A80B-0EC62D4B3171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46" y="3178530"/>
            <a:ext cx="361225" cy="177295"/>
          </a:xfrm>
          <a:prstGeom prst="rect">
            <a:avLst/>
          </a:prstGeom>
        </p:spPr>
      </p:pic>
      <p:pic>
        <p:nvPicPr>
          <p:cNvPr id="67" name="Рисунок 66" descr="\documentclass{article}&#10;\usepackage{amsmath}&#10;\pagestyle{empty}&#10;\begin{document}&#10;&#10;\begin{gather*}&#10;\ddot{s} = &#10;\end{gather*}&#10;&#10;&#10;\end{document}" title="IguanaTex Bitmap Display">
            <a:extLst>
              <a:ext uri="{FF2B5EF4-FFF2-40B4-BE49-F238E27FC236}">
                <a16:creationId xmlns:a16="http://schemas.microsoft.com/office/drawing/2014/main" id="{F547EAB6-132B-4045-B8D6-2AB08963E03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144065"/>
            <a:ext cx="361256" cy="178215"/>
          </a:xfrm>
          <a:prstGeom prst="rect">
            <a:avLst/>
          </a:prstGeom>
        </p:spPr>
      </p:pic>
      <p:pic>
        <p:nvPicPr>
          <p:cNvPr id="40" name="Рисунок 39" descr="\documentclass{article}&#10;\usepackage{amsmath}&#10;\pagestyle{empty}&#10;\begin{document}&#10;&#10;\begin{gather*}&#10;\cos\left(s+\dfrac{\pi}{2}\right) \dot{s};&#10;\end{gather*}&#10;&#10;&#10;\end{document}" title="IguanaTex Bitmap Display">
            <a:extLst>
              <a:ext uri="{FF2B5EF4-FFF2-40B4-BE49-F238E27FC236}">
                <a16:creationId xmlns:a16="http://schemas.microsoft.com/office/drawing/2014/main" id="{C99F912B-83A1-407A-8736-AAC357136E4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82" y="1906671"/>
            <a:ext cx="1536596" cy="473027"/>
          </a:xfrm>
          <a:prstGeom prst="rect">
            <a:avLst/>
          </a:prstGeom>
        </p:spPr>
      </p:pic>
      <p:pic>
        <p:nvPicPr>
          <p:cNvPr id="45" name="Рисунок 44" descr="\documentclass{article}&#10;\usepackage{amsmath}&#10;\pagestyle{empty}&#10;\begin{document}&#10;&#10;\begin{gather*}&#10;\cos 2s \cdot 2\dot{s};&#10;\end{gather*}&#10;&#10;&#10;\end{document}" title="IguanaTex Bitmap Display">
            <a:extLst>
              <a:ext uri="{FF2B5EF4-FFF2-40B4-BE49-F238E27FC236}">
                <a16:creationId xmlns:a16="http://schemas.microsoft.com/office/drawing/2014/main" id="{70AA60F8-7A00-45EC-8DE7-0E86476E919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930" y="2131081"/>
            <a:ext cx="1100423" cy="222841"/>
          </a:xfrm>
          <a:prstGeom prst="rect">
            <a:avLst/>
          </a:prstGeom>
        </p:spPr>
      </p:pic>
      <p:pic>
        <p:nvPicPr>
          <p:cNvPr id="50" name="Рисунок 49" descr="\documentclass{article}&#10;\usepackage{amsmath}&#10;\pagestyle{empty}&#10;\begin{document}&#10;&#10;\begin{gather*}&#10;-\sin\left(s+\dfrac{\pi}{2}\right) \dot{s}^2 + \cos\left(s+\dfrac{\pi}{2}\right) \ddot{s};&#10;\end{gather*}&#10;&#10;&#10;\end{document}" title="IguanaTex Bitmap Display">
            <a:extLst>
              <a:ext uri="{FF2B5EF4-FFF2-40B4-BE49-F238E27FC236}">
                <a16:creationId xmlns:a16="http://schemas.microsoft.com/office/drawing/2014/main" id="{82FD4F6A-41BE-4460-B11F-CA8AC3D491D9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671" y="2509895"/>
            <a:ext cx="3655340" cy="474524"/>
          </a:xfrm>
          <a:prstGeom prst="rect">
            <a:avLst/>
          </a:prstGeom>
        </p:spPr>
      </p:pic>
      <p:pic>
        <p:nvPicPr>
          <p:cNvPr id="55" name="Рисунок 54" descr="\documentclass{article}&#10;\usepackage{amsmath}&#10;\pagestyle{empty}&#10;\begin{document}&#10;&#10;\begin{gather*}&#10;-4\dot{s}^2\sin 2s + \cos 2s \cdot 2\ddot{s};&#10;\end{gather*}&#10;&#10;&#10;\end{document}" title="IguanaTex Bitmap Display">
            <a:extLst>
              <a:ext uri="{FF2B5EF4-FFF2-40B4-BE49-F238E27FC236}">
                <a16:creationId xmlns:a16="http://schemas.microsoft.com/office/drawing/2014/main" id="{D0FEA236-90C5-47B2-BFC0-9A4B32970A8C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591472"/>
            <a:ext cx="2599907" cy="275769"/>
          </a:xfrm>
          <a:prstGeom prst="rect">
            <a:avLst/>
          </a:prstGeom>
        </p:spPr>
      </p:pic>
      <p:pic>
        <p:nvPicPr>
          <p:cNvPr id="60" name="Рисунок 59" descr="\documentclass{article}&#10;\usepackage{amsmath}&#10;\pagestyle{empty}&#10;\begin{document}&#10;&#10;\begin{gather*}&#10;4\pi\sin t \cdot \cos t;&#10;\end{gather*}&#10;&#10;&#10;\end{document}" title="IguanaTex Bitmap Display">
            <a:extLst>
              <a:ext uri="{FF2B5EF4-FFF2-40B4-BE49-F238E27FC236}">
                <a16:creationId xmlns:a16="http://schemas.microsoft.com/office/drawing/2014/main" id="{D76AB84A-7CDA-4A37-BC25-03FDE4045C63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8" y="3167746"/>
            <a:ext cx="1472452" cy="225933"/>
          </a:xfrm>
          <a:prstGeom prst="rect">
            <a:avLst/>
          </a:prstGeom>
        </p:spPr>
      </p:pic>
      <p:pic>
        <p:nvPicPr>
          <p:cNvPr id="65" name="Рисунок 64" descr="\documentclass{article}&#10;\usepackage{amsmath}&#10;\pagestyle{empty}&#10;\begin{document}&#10;&#10;\begin{gather*}&#10;4\pi (\cos^2 t - \sin^2 t);&#10;\end{gather*}&#10;&#10;&#10;\end{document}" title="IguanaTex Bitmap Display">
            <a:extLst>
              <a:ext uri="{FF2B5EF4-FFF2-40B4-BE49-F238E27FC236}">
                <a16:creationId xmlns:a16="http://schemas.microsoft.com/office/drawing/2014/main" id="{DE4D2EFD-003F-40AA-863E-E1D1DD7E57EF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281" y="3077540"/>
            <a:ext cx="1982314" cy="29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7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283236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Движение по траектории с обратной связью.</a:t>
            </a:r>
            <a:endParaRPr lang="ru-RU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1675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Движение по траектории с обратной связью.</a:t>
            </a:r>
            <a:endParaRPr lang="ru-RU" sz="2800" dirty="0">
              <a:latin typeface="+mn-lt"/>
            </a:endParaRPr>
          </a:p>
        </p:txBody>
      </p:sp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ACDC734D-34AE-4F93-A7C4-C683BB01E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8" y="785794"/>
            <a:ext cx="2929138" cy="2427181"/>
          </a:xfrm>
        </p:spPr>
      </p:pic>
      <p:pic>
        <p:nvPicPr>
          <p:cNvPr id="13" name="Рисунок 12" descr="\documentclass{article}&#10;\usepackage{amsmath}&#10;\pagestyle{empty}&#10;\begin{document}&#10;&#10;\begin{gather*}&#10;\left\{&#10;\begin{matrix}&#10;\dot{X} = v\cos(\alpha), \\&#10;\dot{Y} = v\sin(\alpha), \\&#10;\dot{\alpha} = \omega. &#10;\end{matrix}&#10;\right.&#10;\end{gather*}&#10;&#10;&#10;\end{document}" title="IguanaTex Bitmap Display">
            <a:extLst>
              <a:ext uri="{FF2B5EF4-FFF2-40B4-BE49-F238E27FC236}">
                <a16:creationId xmlns:a16="http://schemas.microsoft.com/office/drawing/2014/main" id="{FF9C3F99-9FD5-4901-8E69-04EA16994CE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762996"/>
            <a:ext cx="1679861" cy="936269"/>
          </a:xfrm>
          <a:prstGeom prst="rect">
            <a:avLst/>
          </a:prstGeom>
        </p:spPr>
      </p:pic>
      <p:pic>
        <p:nvPicPr>
          <p:cNvPr id="9" name="Рисунок 8" descr="\documentclass{article}&#10;\usepackage{amsmath}&#10;\pagestyle{empty}&#10;\begin{document}&#10;&#10;\begin{gather*}&#10;\left\{&#10;\begin{matrix}&#10;\ddot{X} =  \\&#10;\ddot{Y} = &#10;\end{matrix}&#10;\right.&#10;\end{gather*}&#10;&#10;&#10;\end{document}" title="IguanaTex Bitmap Display">
            <a:extLst>
              <a:ext uri="{FF2B5EF4-FFF2-40B4-BE49-F238E27FC236}">
                <a16:creationId xmlns:a16="http://schemas.microsoft.com/office/drawing/2014/main" id="{EDA87974-8045-4A74-AC27-EF54BF4C8C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77" y="2426956"/>
            <a:ext cx="643745" cy="637529"/>
          </a:xfrm>
          <a:prstGeom prst="rect">
            <a:avLst/>
          </a:prstGeom>
        </p:spPr>
      </p:pic>
      <p:pic>
        <p:nvPicPr>
          <p:cNvPr id="10" name="Рисунок 9" descr="\documentclass{article}&#10;\usepackage{amsmath}&#10;\pagestyle{empty}&#10;\begin{document}&#10;&#10;\begin{gather*}&#10;\begin{matrix}&#10;a\cos(\alpha) - v\omega\sin(\alpha), \\&#10;a\sin(\alpha) + v\omega\cos(\alpha);&#10;\end{matrix}&#10;\end{gather*}&#10;&#10;&#10;\end{document}" title="IguanaTex Bitmap Display">
            <a:extLst>
              <a:ext uri="{FF2B5EF4-FFF2-40B4-BE49-F238E27FC236}">
                <a16:creationId xmlns:a16="http://schemas.microsoft.com/office/drawing/2014/main" id="{7267F7E0-3ABE-4297-855E-1687FBBE2E1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461554"/>
            <a:ext cx="2250040" cy="566348"/>
          </a:xfrm>
          <a:prstGeom prst="rect">
            <a:avLst/>
          </a:prstGeom>
        </p:spPr>
      </p:pic>
      <p:pic>
        <p:nvPicPr>
          <p:cNvPr id="11" name="Рисунок 10" descr="\documentclass{article}&#10;\usepackage{amsmath}&#10;\pagestyle{empty}&#10;\begin{document}&#10;&#10;\begin{gather*}&#10;\begin{matrix}&#10;\dot{v}\cos(\alpha) - v\sin(\alpha)\dot{\alpha}= \\&#10;\dot{v}\sin(\alpha) + v\cos(\alpha)\dot{\alpha}=&#10;\end{matrix}&#10;\end{gather*}&#10;&#10;&#10;\end{document}" title="IguanaTex Bitmap Display">
            <a:extLst>
              <a:ext uri="{FF2B5EF4-FFF2-40B4-BE49-F238E27FC236}">
                <a16:creationId xmlns:a16="http://schemas.microsoft.com/office/drawing/2014/main" id="{46F68A4F-5EC2-499C-AFDD-624225B3EC1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422" y="2461151"/>
            <a:ext cx="2450425" cy="566751"/>
          </a:xfrm>
          <a:prstGeom prst="rect">
            <a:avLst/>
          </a:prstGeom>
        </p:spPr>
      </p:pic>
      <p:pic>
        <p:nvPicPr>
          <p:cNvPr id="12" name="Рисунок 11" descr="\documentclass{article}&#10;\usepackage{amsmath}&#10;\usepackage[english,russian]{babel}&#10;\usepackage[papersize={15.3 cm,12.4 cm}]{geometry}&#10;\pagestyle{empty}&#10;\begin{document}&#10;&#10;Продифференцируем первые два уравнения:&#10;&#10;\end{document}" title="IguanaTex Bitmap Display">
            <a:extLst>
              <a:ext uri="{FF2B5EF4-FFF2-40B4-BE49-F238E27FC236}">
                <a16:creationId xmlns:a16="http://schemas.microsoft.com/office/drawing/2014/main" id="{5E053901-6CE6-4FC6-89DD-2E7E4DA96B4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733" y="1862175"/>
            <a:ext cx="5201688" cy="24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Движение по траектории с обратной связью.</a:t>
            </a:r>
            <a:endParaRPr lang="ru-RU" sz="2800" dirty="0">
              <a:latin typeface="+mn-lt"/>
            </a:endParaRPr>
          </a:p>
        </p:txBody>
      </p:sp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ACDC734D-34AE-4F93-A7C4-C683BB01E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8" y="785794"/>
            <a:ext cx="2929138" cy="2427181"/>
          </a:xfrm>
        </p:spPr>
      </p:pic>
      <p:pic>
        <p:nvPicPr>
          <p:cNvPr id="13" name="Рисунок 12" descr="\documentclass{article}&#10;\usepackage{amsmath}&#10;\pagestyle{empty}&#10;\begin{document}&#10;&#10;\begin{gather*}&#10;\left\{&#10;\begin{matrix}&#10;\dot{X} = v\cos(\alpha), \\&#10;\dot{Y} = v\sin(\alpha), \\&#10;\dot{\alpha} = \omega. &#10;\end{matrix}&#10;\right.&#10;\end{gather*}&#10;&#10;&#10;\end{document}" title="IguanaTex Bitmap Display">
            <a:extLst>
              <a:ext uri="{FF2B5EF4-FFF2-40B4-BE49-F238E27FC236}">
                <a16:creationId xmlns:a16="http://schemas.microsoft.com/office/drawing/2014/main" id="{FF9C3F99-9FD5-4901-8E69-04EA16994CE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762996"/>
            <a:ext cx="1679861" cy="936269"/>
          </a:xfrm>
          <a:prstGeom prst="rect">
            <a:avLst/>
          </a:prstGeom>
        </p:spPr>
      </p:pic>
      <p:pic>
        <p:nvPicPr>
          <p:cNvPr id="33" name="Рисунок 32" descr="\documentclass{article}&#10;\usepackage{amsmath}&#10;\usepackage[english,russian]{babel}&#10;\usepackage[papersize={15.3 cm,12.4 cm}]{geometry}&#10;\pagestyle{empty}&#10;\begin{document}&#10;&#10;Продифференцируем первые два уравнения:&#10;&#10;\end{document}" title="IguanaTex Bitmap Display">
            <a:extLst>
              <a:ext uri="{FF2B5EF4-FFF2-40B4-BE49-F238E27FC236}">
                <a16:creationId xmlns:a16="http://schemas.microsoft.com/office/drawing/2014/main" id="{631ACC8B-71A8-4484-89C8-E45264F41FB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733" y="1862175"/>
            <a:ext cx="5201688" cy="240691"/>
          </a:xfrm>
          <a:prstGeom prst="rect">
            <a:avLst/>
          </a:prstGeom>
        </p:spPr>
      </p:pic>
      <p:pic>
        <p:nvPicPr>
          <p:cNvPr id="18" name="Рисунок 17" descr="\documentclass{article}&#10;\usepackage{amsmath}&#10;\pagestyle{empty}&#10;\begin{document}&#10;&#10;\begin{gather*}&#10;\left\{&#10;\begin{matrix}&#10;\ddot{X} = a\cos(\alpha) - v\omega\sin(\alpha), \\&#10;\ddot{Y} = a\sin(\alpha) + v\omega\cos(\alpha), \\&#10;\dot{\alpha} = \omega, \\&#10;\dot{v} = a;&#10;\end{matrix}&#10;\right.&#10;\end{gather*}&#10;&#10;&#10;&#10;\end{document}" title="IguanaTex Bitmap Display">
            <a:extLst>
              <a:ext uri="{FF2B5EF4-FFF2-40B4-BE49-F238E27FC236}">
                <a16:creationId xmlns:a16="http://schemas.microsoft.com/office/drawing/2014/main" id="{37841A5D-3FD5-480E-8330-7B70E881F08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733" y="2228947"/>
            <a:ext cx="3017776" cy="1261705"/>
          </a:xfrm>
          <a:prstGeom prst="rect">
            <a:avLst/>
          </a:prstGeom>
        </p:spPr>
      </p:pic>
      <p:pic>
        <p:nvPicPr>
          <p:cNvPr id="47" name="Рисунок 46" descr="\documentclass{article}&#10;\usepackage{amsmath}&#10;\usepackage[english,russian]{babel}&#10;\usepackage[papersize={15.3 cm,12.4 cm}]{geometry}&#10;\newcommand{\bs}[1]{\boldsymbol{#1}}&#10;\newcommand{\bm}[1]{\bold{#1}}&#10;\pagestyle{empty}&#10;\begin{document}&#10;&#10;Введем вектора $\bs u$ и $\bs X$:&#10;&#10;\end{document}" title="IguanaTex Bitmap Display">
            <a:extLst>
              <a:ext uri="{FF2B5EF4-FFF2-40B4-BE49-F238E27FC236}">
                <a16:creationId xmlns:a16="http://schemas.microsoft.com/office/drawing/2014/main" id="{3FF8471F-8589-4C96-8BAF-45A7DA76769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0" y="3991070"/>
            <a:ext cx="2708622" cy="237410"/>
          </a:xfrm>
          <a:prstGeom prst="rect">
            <a:avLst/>
          </a:prstGeom>
        </p:spPr>
      </p:pic>
      <p:pic>
        <p:nvPicPr>
          <p:cNvPr id="23" name="Рисунок 22" descr="\documentclass{article}&#10;\usepackage{amsmath}&#10;\pagestyle{empty}&#10;\begin{document}&#10;&#10;\begin{gather*}&#10;\boldsymbol u = &#10;\begin{pmatrix}&#10;a \\&#10;\omega&#10;\end{pmatrix},&#10;\end{gather*}&#10;&#10;&#10;&#10;\end{document}" title="IguanaTex Bitmap Display">
            <a:extLst>
              <a:ext uri="{FF2B5EF4-FFF2-40B4-BE49-F238E27FC236}">
                <a16:creationId xmlns:a16="http://schemas.microsoft.com/office/drawing/2014/main" id="{BEB1395D-E206-465F-99BB-B83E40DBDC3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744" y="3798549"/>
            <a:ext cx="1142272" cy="621941"/>
          </a:xfrm>
          <a:prstGeom prst="rect">
            <a:avLst/>
          </a:prstGeom>
        </p:spPr>
      </p:pic>
      <p:pic>
        <p:nvPicPr>
          <p:cNvPr id="79" name="Рисунок 78" descr="\documentclass{article}&#10;\usepackage{amsmath}&#10;\pagestyle{empty}&#10;\begin{document}&#10;&#10;\begin{gather*}&#10;\boldsymbol X = &#10;\begin{pmatrix}&#10;X \\&#10;Y&#10;\end{pmatrix};&#10;\end{gather*}&#10;&#10;&#10;&#10;\end{document}" title="IguanaTex Bitmap Display">
            <a:extLst>
              <a:ext uri="{FF2B5EF4-FFF2-40B4-BE49-F238E27FC236}">
                <a16:creationId xmlns:a16="http://schemas.microsoft.com/office/drawing/2014/main" id="{DB182EBE-A8BC-48F3-AE42-45907E57C3B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538" y="3798549"/>
            <a:ext cx="1294290" cy="622826"/>
          </a:xfrm>
          <a:prstGeom prst="rect">
            <a:avLst/>
          </a:prstGeom>
        </p:spPr>
      </p:pic>
      <p:pic>
        <p:nvPicPr>
          <p:cNvPr id="62" name="Рисунок 61" descr="\documentclass{article}&#10;\usepackage{amsmath}&#10;\pagestyle{empty}&#10;\begin{document}&#10;&#10;\begin{gather*}&#10;\begin{pmatrix}&#10;  \ddot{X} \\&#10;  \ddot{Y} &#10;\end{pmatrix} =&#10;\begin{pmatrix}&#10;  \cos\alpha &amp; -v\sin\alpha \\&#10;  \sin\alpha &amp; v\cos\alpha   &#10;\end{pmatrix}&#10;\begin{pmatrix}&#10;  a \\&#10;  \omega&#10;\end{pmatrix}, \quad =&gt;&#10;\end{gather*}&#10;&#10;&#10;\end{document}" title="IguanaTex Bitmap Display">
            <a:extLst>
              <a:ext uri="{FF2B5EF4-FFF2-40B4-BE49-F238E27FC236}">
                <a16:creationId xmlns:a16="http://schemas.microsoft.com/office/drawing/2014/main" id="{759E95D3-1A09-483C-A1F6-DFD315958D4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53" y="5363917"/>
            <a:ext cx="4315655" cy="636940"/>
          </a:xfrm>
          <a:prstGeom prst="rect">
            <a:avLst/>
          </a:prstGeom>
        </p:spPr>
      </p:pic>
      <p:pic>
        <p:nvPicPr>
          <p:cNvPr id="41" name="Рисунок 40" descr="\documentclass{article}&#10;\usepackage{amsmath}&#10;\usepackage[english,russian]{babel}&#10;\usepackage[papersize={15.3 cm, 15.4 cm}]{geometry}&#10;\pagestyle{empty}&#10;&#10;\begin{document}&#10;\noindent Далее будем рассматривать первые два уравнения. Запишем их в матричном виде:&#10;&#10;\end{document}" title="IguanaTex Bitmap Display">
            <a:extLst>
              <a:ext uri="{FF2B5EF4-FFF2-40B4-BE49-F238E27FC236}">
                <a16:creationId xmlns:a16="http://schemas.microsoft.com/office/drawing/2014/main" id="{B157FD27-D8E3-4C53-BB7D-FFE1B5BED95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78" y="4650766"/>
            <a:ext cx="7763652" cy="568328"/>
          </a:xfrm>
          <a:prstGeom prst="rect">
            <a:avLst/>
          </a:prstGeom>
        </p:spPr>
      </p:pic>
      <p:pic>
        <p:nvPicPr>
          <p:cNvPr id="64" name="Рисунок 63" descr="\documentclass{article}&#10;\usepackage{amsmath}&#10;\pagestyle{empty}&#10;\newcommand{\bs}[1]{\boldsymbol{#1}}&#10;\newcommand{\bm}[1]{\mathbf{#1}}&#10;\begin{document}&#10;&#10;\begin{gather*}&#10;\ddot{\bs X} = \bm A \bs u, \quad =&gt;&#10;\end{gather*}&#10;&#10;&#10;\end{document}" title="IguanaTex Bitmap Display">
            <a:extLst>
              <a:ext uri="{FF2B5EF4-FFF2-40B4-BE49-F238E27FC236}">
                <a16:creationId xmlns:a16="http://schemas.microsoft.com/office/drawing/2014/main" id="{01A49CC0-7612-4AD2-BF7D-1013F7E30CB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765" y="5534652"/>
            <a:ext cx="1735927" cy="291970"/>
          </a:xfrm>
          <a:prstGeom prst="rect">
            <a:avLst/>
          </a:prstGeom>
        </p:spPr>
      </p:pic>
      <p:pic>
        <p:nvPicPr>
          <p:cNvPr id="71" name="Рисунок 70" descr="\documentclass{article}&#10;\usepackage{amsmath}&#10;\pagestyle{empty}&#10;\newcommand{\bs}[1]{\boldsymbol{#1}}&#10;\newcommand{\bm}[1]{\mathbf{#1}}&#10;\begin{document}&#10;&#10;\begin{gather*}&#10;\bs u = \bm A^{-1} \ddot{\bs X};&#10;\end{gather*}&#10;&#10;&#10;\end{document}" title="IguanaTex Bitmap Display">
            <a:extLst>
              <a:ext uri="{FF2B5EF4-FFF2-40B4-BE49-F238E27FC236}">
                <a16:creationId xmlns:a16="http://schemas.microsoft.com/office/drawing/2014/main" id="{4AC12F7B-7F18-458C-BB1D-74AD53A506B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350" y="5534652"/>
            <a:ext cx="1317560" cy="296645"/>
          </a:xfrm>
          <a:prstGeom prst="rect">
            <a:avLst/>
          </a:prstGeom>
        </p:spPr>
      </p:pic>
      <p:pic>
        <p:nvPicPr>
          <p:cNvPr id="72" name="Рисунок 71" descr="\documentclass{article}&#10;\usepackage{amsmath}&#10;\usepackage[english,russian]{babel}&#10;&#10;\pagestyle{empty}&#10;\begin{document}&#10;&#10;(&#10;&#10;\end{document}" title="IguanaTex Bitmap Display">
            <a:extLst>
              <a:ext uri="{FF2B5EF4-FFF2-40B4-BE49-F238E27FC236}">
                <a16:creationId xmlns:a16="http://schemas.microsoft.com/office/drawing/2014/main" id="{0FFC595F-5D2F-4172-81FE-1E720B1AE27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87580" y="5271575"/>
            <a:ext cx="176238" cy="1728192"/>
          </a:xfrm>
          <a:prstGeom prst="rect">
            <a:avLst/>
          </a:prstGeom>
        </p:spPr>
      </p:pic>
      <p:pic>
        <p:nvPicPr>
          <p:cNvPr id="73" name="Рисунок 72" descr="\documentclass{article}&#10;\usepackage{amsmath}&#10;\usepackage[english,russian]{babel}&#10;&#10;\pagestyle{empty}&#10;\begin{document}&#10;&#10;(&#10;&#10;\end{document}" title="IguanaTex Bitmap Display">
            <a:extLst>
              <a:ext uri="{FF2B5EF4-FFF2-40B4-BE49-F238E27FC236}">
                <a16:creationId xmlns:a16="http://schemas.microsoft.com/office/drawing/2014/main" id="{660FE039-5957-453C-B7B6-B9F272B85E3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1972" y="5857350"/>
            <a:ext cx="176239" cy="556638"/>
          </a:xfrm>
          <a:prstGeom prst="rect">
            <a:avLst/>
          </a:prstGeom>
        </p:spPr>
      </p:pic>
      <p:pic>
        <p:nvPicPr>
          <p:cNvPr id="74" name="Рисунок 73" descr="\documentclass{article}&#10;\usepackage{amsmath}&#10;\usepackage[english,russian]{babel}&#10;&#10;\pagestyle{empty}&#10;\begin{document}&#10;&#10;(&#10;&#10;\end{document}" title="IguanaTex Bitmap Display">
            <a:extLst>
              <a:ext uri="{FF2B5EF4-FFF2-40B4-BE49-F238E27FC236}">
                <a16:creationId xmlns:a16="http://schemas.microsoft.com/office/drawing/2014/main" id="{B5A8AAFE-6852-45A9-B6A1-1ACDD10CD394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64868" y="5857350"/>
            <a:ext cx="176239" cy="556638"/>
          </a:xfrm>
          <a:prstGeom prst="rect">
            <a:avLst/>
          </a:prstGeom>
        </p:spPr>
      </p:pic>
      <p:pic>
        <p:nvPicPr>
          <p:cNvPr id="75" name="Рисунок 74" descr="\documentclass{article}&#10;\usepackage{amsmath}&#10;\pagestyle{empty}&#10;\newcommand{\bs}[1]{\boldsymbol{#1}}&#10;\newcommand{\bm}[1]{\mathbf{#1}}&#10;\begin{document}&#10;&#10;\begin{gather*}&#10;\ddot{\bs X}&#10;\end{gather*}&#10;&#10;&#10;\end{document}" title="IguanaTex Bitmap Display">
            <a:extLst>
              <a:ext uri="{FF2B5EF4-FFF2-40B4-BE49-F238E27FC236}">
                <a16:creationId xmlns:a16="http://schemas.microsoft.com/office/drawing/2014/main" id="{6793109B-5E8F-4BF4-83C5-4E7E16A0CBCD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7" y="6407082"/>
            <a:ext cx="235707" cy="242749"/>
          </a:xfrm>
          <a:prstGeom prst="rect">
            <a:avLst/>
          </a:prstGeom>
        </p:spPr>
      </p:pic>
      <p:pic>
        <p:nvPicPr>
          <p:cNvPr id="76" name="Рисунок 75" descr="\documentclass{article}&#10;\usepackage{amsmath}&#10;\pagestyle{empty}&#10;\newcommand{\bs}[1]{\boldsymbol{#1}}&#10;\newcommand{\bm}[1]{\mathbf{#1}}&#10;\begin{document}&#10;&#10;\begin{gather*}&#10;\bm A&#10;\end{gather*}&#10;&#10;&#10;\end{document}" title="IguanaTex Bitmap Display">
            <a:extLst>
              <a:ext uri="{FF2B5EF4-FFF2-40B4-BE49-F238E27FC236}">
                <a16:creationId xmlns:a16="http://schemas.microsoft.com/office/drawing/2014/main" id="{11CD0219-9CA7-4FE4-93C8-765E886F66A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021" y="6465786"/>
            <a:ext cx="203355" cy="184045"/>
          </a:xfrm>
          <a:prstGeom prst="rect">
            <a:avLst/>
          </a:prstGeom>
        </p:spPr>
      </p:pic>
      <p:pic>
        <p:nvPicPr>
          <p:cNvPr id="77" name="Рисунок 76" descr="\documentclass{article}&#10;\usepackage{amsmath}&#10;\pagestyle{empty}&#10;\newcommand{\bs}[1]{\boldsymbol{#1}}&#10;\newcommand{\bm}[1]{\mathbf{#1}}&#10;\begin{document}&#10;&#10;\begin{gather*}&#10;\bs u&#10;\end{gather*}&#10;&#10;&#10;\end{document}" title="IguanaTex Bitmap Display">
            <a:extLst>
              <a:ext uri="{FF2B5EF4-FFF2-40B4-BE49-F238E27FC236}">
                <a16:creationId xmlns:a16="http://schemas.microsoft.com/office/drawing/2014/main" id="{F02D5337-8138-48D8-8242-45ACA6E5EF3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647" y="6529250"/>
            <a:ext cx="158679" cy="1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8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Движение по траектории с обратной связью.</a:t>
            </a:r>
            <a:endParaRPr lang="ru-RU" sz="2800" dirty="0">
              <a:latin typeface="+mn-lt"/>
            </a:endParaRPr>
          </a:p>
        </p:txBody>
      </p:sp>
      <p:pic>
        <p:nvPicPr>
          <p:cNvPr id="16" name="Рисунок 15" descr="\documentclass{article}&#10;\usepackage{amsmath}&#10;\pagestyle{empty}&#10;\begin{document}&#10;&#10;\begin{gather*}&#10;\begin{pmatrix}&#10;  \ddot{X} \\&#10;  \ddot{Y} &#10;\end{pmatrix} =&#10;\begin{pmatrix}&#10;  \cos\alpha &amp; -v\sin\alpha \\&#10;  \sin\alpha &amp; v\cos\alpha   &#10;\end{pmatrix}&#10;\begin{pmatrix}&#10;  a \\&#10;  \omega&#10;\end{pmatrix}, \quad =&gt;&#10;\end{gather*}&#10;&#10;&#10;\end{document}" title="IguanaTex Bitmap Display">
            <a:extLst>
              <a:ext uri="{FF2B5EF4-FFF2-40B4-BE49-F238E27FC236}">
                <a16:creationId xmlns:a16="http://schemas.microsoft.com/office/drawing/2014/main" id="{B7DEB260-C6B0-4BCC-B70D-69BA9C3E70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49" y="1124744"/>
            <a:ext cx="4315655" cy="636940"/>
          </a:xfrm>
          <a:prstGeom prst="rect">
            <a:avLst/>
          </a:prstGeom>
        </p:spPr>
      </p:pic>
      <p:pic>
        <p:nvPicPr>
          <p:cNvPr id="19" name="Рисунок 18" descr="\documentclass{article}&#10;\usepackage{amsmath}&#10;\pagestyle{empty}&#10;\newcommand{\bs}[1]{\boldsymbol{#1}}&#10;\newcommand{\bm}[1]{\mathbf{#1}}&#10;\begin{document}&#10;&#10;\begin{gather*}&#10;\ddot{\bs X} = \bm A \bs u, \quad =&gt;&#10;\end{gather*}&#10;&#10;&#10;\end{document}" title="IguanaTex Bitmap Display">
            <a:extLst>
              <a:ext uri="{FF2B5EF4-FFF2-40B4-BE49-F238E27FC236}">
                <a16:creationId xmlns:a16="http://schemas.microsoft.com/office/drawing/2014/main" id="{1F62F867-4531-40DC-9DB7-3474967F1EA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961" y="1295479"/>
            <a:ext cx="1735927" cy="291970"/>
          </a:xfrm>
          <a:prstGeom prst="rect">
            <a:avLst/>
          </a:prstGeom>
        </p:spPr>
      </p:pic>
      <p:pic>
        <p:nvPicPr>
          <p:cNvPr id="20" name="Рисунок 19" descr="\documentclass{article}&#10;\usepackage{amsmath}&#10;\pagestyle{empty}&#10;\newcommand{\bs}[1]{\boldsymbol{#1}}&#10;\newcommand{\bm}[1]{\mathbf{#1}}&#10;\begin{document}&#10;&#10;\begin{gather*}&#10;\bs u = \bm A^{-1} \ddot{\bs X};&#10;\end{gather*}&#10;&#10;&#10;\end{document}" title="IguanaTex Bitmap Display">
            <a:extLst>
              <a:ext uri="{FF2B5EF4-FFF2-40B4-BE49-F238E27FC236}">
                <a16:creationId xmlns:a16="http://schemas.microsoft.com/office/drawing/2014/main" id="{A8B03301-91B7-4D6D-9681-8C316ACA5B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546" y="1295479"/>
            <a:ext cx="1317560" cy="296645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usepackage[english,russian]{babel}&#10;&#10;\pagestyle{empty}&#10;\begin{document}&#10;&#10;(&#10;&#10;\end{document}" title="IguanaTex Bitmap Display">
            <a:extLst>
              <a:ext uri="{FF2B5EF4-FFF2-40B4-BE49-F238E27FC236}">
                <a16:creationId xmlns:a16="http://schemas.microsoft.com/office/drawing/2014/main" id="{7EE8217F-E50E-42AD-8476-6AC669CF60D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95649" y="1148419"/>
            <a:ext cx="176238" cy="1728192"/>
          </a:xfrm>
          <a:prstGeom prst="rect">
            <a:avLst/>
          </a:prstGeom>
        </p:spPr>
      </p:pic>
      <p:pic>
        <p:nvPicPr>
          <p:cNvPr id="21" name="Рисунок 20" descr="\documentclass{article}&#10;\usepackage{amsmath}&#10;\usepackage[english,russian]{babel}&#10;&#10;\pagestyle{empty}&#10;\begin{document}&#10;&#10;(&#10;&#10;\end{document}" title="IguanaTex Bitmap Display">
            <a:extLst>
              <a:ext uri="{FF2B5EF4-FFF2-40B4-BE49-F238E27FC236}">
                <a16:creationId xmlns:a16="http://schemas.microsoft.com/office/drawing/2014/main" id="{846A0508-7627-4632-8CF7-CB0A967EF30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0041" y="1734194"/>
            <a:ext cx="176239" cy="556638"/>
          </a:xfrm>
          <a:prstGeom prst="rect">
            <a:avLst/>
          </a:prstGeom>
        </p:spPr>
      </p:pic>
      <p:pic>
        <p:nvPicPr>
          <p:cNvPr id="22" name="Рисунок 21" descr="\documentclass{article}&#10;\usepackage{amsmath}&#10;\usepackage[english,russian]{babel}&#10;&#10;\pagestyle{empty}&#10;\begin{document}&#10;&#10;(&#10;&#10;\end{document}" title="IguanaTex Bitmap Display">
            <a:extLst>
              <a:ext uri="{FF2B5EF4-FFF2-40B4-BE49-F238E27FC236}">
                <a16:creationId xmlns:a16="http://schemas.microsoft.com/office/drawing/2014/main" id="{C9433917-45F6-45E1-AF53-E22B1E51D83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72937" y="1734194"/>
            <a:ext cx="176239" cy="556638"/>
          </a:xfrm>
          <a:prstGeom prst="rect">
            <a:avLst/>
          </a:prstGeom>
        </p:spPr>
      </p:pic>
      <p:pic>
        <p:nvPicPr>
          <p:cNvPr id="8" name="Рисунок 7" descr="\documentclass{article}&#10;\usepackage{amsmath}&#10;\pagestyle{empty}&#10;\newcommand{\bs}[1]{\boldsymbol{#1}}&#10;\newcommand{\bm}[1]{\mathbf{#1}}&#10;\begin{document}&#10;&#10;\begin{gather*}&#10;\ddot{\bs X}&#10;\end{gather*}&#10;&#10;&#10;\end{document}" title="IguanaTex Bitmap Display">
            <a:extLst>
              <a:ext uri="{FF2B5EF4-FFF2-40B4-BE49-F238E27FC236}">
                <a16:creationId xmlns:a16="http://schemas.microsoft.com/office/drawing/2014/main" id="{D4D96010-AA41-4448-9EE7-036A7077453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06" y="2283926"/>
            <a:ext cx="235707" cy="242749"/>
          </a:xfrm>
          <a:prstGeom prst="rect">
            <a:avLst/>
          </a:prstGeom>
        </p:spPr>
      </p:pic>
      <p:pic>
        <p:nvPicPr>
          <p:cNvPr id="10" name="Рисунок 9" descr="\documentclass{article}&#10;\usepackage{amsmath}&#10;\pagestyle{empty}&#10;\newcommand{\bs}[1]{\boldsymbol{#1}}&#10;\newcommand{\bm}[1]{\mathbf{#1}}&#10;\begin{document}&#10;&#10;\begin{gather*}&#10;\bm A&#10;\end{gather*}&#10;&#10;&#10;\end{document}" title="IguanaTex Bitmap Display">
            <a:extLst>
              <a:ext uri="{FF2B5EF4-FFF2-40B4-BE49-F238E27FC236}">
                <a16:creationId xmlns:a16="http://schemas.microsoft.com/office/drawing/2014/main" id="{C587AB90-3251-4D8D-B7A6-1424C3E444E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090" y="2342630"/>
            <a:ext cx="203355" cy="184045"/>
          </a:xfrm>
          <a:prstGeom prst="rect">
            <a:avLst/>
          </a:prstGeom>
        </p:spPr>
      </p:pic>
      <p:pic>
        <p:nvPicPr>
          <p:cNvPr id="12" name="Рисунок 11" descr="\documentclass{article}&#10;\usepackage{amsmath}&#10;\pagestyle{empty}&#10;\newcommand{\bs}[1]{\boldsymbol{#1}}&#10;\newcommand{\bm}[1]{\mathbf{#1}}&#10;\begin{document}&#10;&#10;\begin{gather*}&#10;\bs u&#10;\end{gather*}&#10;&#10;&#10;\end{document}" title="IguanaTex Bitmap Display">
            <a:extLst>
              <a:ext uri="{FF2B5EF4-FFF2-40B4-BE49-F238E27FC236}">
                <a16:creationId xmlns:a16="http://schemas.microsoft.com/office/drawing/2014/main" id="{D515216F-F96B-49B8-B8A4-12AC4858E28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716" y="2406094"/>
            <a:ext cx="158679" cy="120581"/>
          </a:xfrm>
          <a:prstGeom prst="rect">
            <a:avLst/>
          </a:prstGeom>
        </p:spPr>
      </p:pic>
      <p:pic>
        <p:nvPicPr>
          <p:cNvPr id="65" name="Рисунок 64" descr="\documentclass{article}&#10;\usepackage{amsmath}&#10;\pagestyle{empty}&#10;\usepackage[english,russian]{babel}&#10;\usepackage[papersize={17 cm,15.4 cm}]{geometry}&#10;\newcommand{\bs}[1]{\boldsymbol{#1}}&#10;\newcommand{\bm}[1]{\mathbf{#1}}&#10;\begin{document}&#10;\noindent&#10;$&#10;\bs u = \bm A^{-1} \ddot{\bs X}&#10;$ -- если вместо $\boldsymbol X$ подставить известные уравнения траектории, мы получим управляющие воздействия для движения по этой траектории.&#10;&#10;&#10;\end{document}" title="IguanaTex Bitmap Display">
            <a:extLst>
              <a:ext uri="{FF2B5EF4-FFF2-40B4-BE49-F238E27FC236}">
                <a16:creationId xmlns:a16="http://schemas.microsoft.com/office/drawing/2014/main" id="{658D7938-8A98-4222-8A93-C7490E5E879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03" y="2676541"/>
            <a:ext cx="8657136" cy="637919"/>
          </a:xfrm>
          <a:prstGeom prst="rect">
            <a:avLst/>
          </a:prstGeom>
        </p:spPr>
      </p:pic>
      <p:pic>
        <p:nvPicPr>
          <p:cNvPr id="104" name="Рисунок 103" descr="\documentclass{article}&#10;\usepackage{amsmath}&#10;\pagestyle{empty}&#10;\begin{document}&#10;&#10;\begin{gather*}&#10;\boldsymbol X_* = &#10;\begin{pmatrix}&#10;x_* \\&#10;y_*&#10;\end{pmatrix}&#10;=&#10;\begin{pmatrix}&#10;f(t) \\&#10;g(t)&#10;\end{pmatrix}&#10;\end{gather*}&#10;&#10;&#10;&#10;\end{document}" title="IguanaTex Bitmap Display">
            <a:extLst>
              <a:ext uri="{FF2B5EF4-FFF2-40B4-BE49-F238E27FC236}">
                <a16:creationId xmlns:a16="http://schemas.microsoft.com/office/drawing/2014/main" id="{7F0EA4F1-E15F-43F6-A850-7E27BDB8AE84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17" y="3561017"/>
            <a:ext cx="2463683" cy="624599"/>
          </a:xfrm>
          <a:prstGeom prst="rect">
            <a:avLst/>
          </a:prstGeom>
        </p:spPr>
      </p:pic>
      <p:pic>
        <p:nvPicPr>
          <p:cNvPr id="75" name="Рисунок 74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-- желаемая траектория.&#10;&#10;&#10;\end{document}" title="IguanaTex Bitmap Display">
            <a:extLst>
              <a:ext uri="{FF2B5EF4-FFF2-40B4-BE49-F238E27FC236}">
                <a16:creationId xmlns:a16="http://schemas.microsoft.com/office/drawing/2014/main" id="{D0CEF322-B47A-4DE8-8FDE-338CC14E065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737" y="3801513"/>
            <a:ext cx="2787047" cy="161524"/>
          </a:xfrm>
          <a:prstGeom prst="rect">
            <a:avLst/>
          </a:prstGeom>
        </p:spPr>
      </p:pic>
      <p:pic>
        <p:nvPicPr>
          <p:cNvPr id="82" name="Рисунок 81" descr="\documentclass{article}&#10;\usepackage{amsmath}&#10;\pagestyle{empty}&#10;\usepackage[english,russian]{babel}&#10;\usepackage[papersize={17 cm,15.4 cm}]{geometry}&#10;\newcommand{\bs}[1]{\boldsymbol{#1}}&#10;\newcommand{\bm}[1]{\mathbf{#1}}&#10;\begin{document}&#10;\noindent&#10;$&#10;\bs u_* = \bm A^{-1} \ddot{\bs X_*}&#10;$ -- управляющее воздействия для движения по желаемой траектории -- feedforward control -- программное управление.&#10;&#10;&#10;\end{document}" title="IguanaTex Bitmap Display">
            <a:extLst>
              <a:ext uri="{FF2B5EF4-FFF2-40B4-BE49-F238E27FC236}">
                <a16:creationId xmlns:a16="http://schemas.microsoft.com/office/drawing/2014/main" id="{50A71A06-2BFC-48BA-90D7-2D14DB396F3B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00" y="4467799"/>
            <a:ext cx="8676609" cy="639968"/>
          </a:xfrm>
          <a:prstGeom prst="rect">
            <a:avLst/>
          </a:prstGeom>
        </p:spPr>
      </p:pic>
      <p:pic>
        <p:nvPicPr>
          <p:cNvPr id="85" name="Рисунок 84" descr="\documentclass{article}&#10;\usepackage{amsmath}&#10;\pagestyle{empty}&#10;\usepackage[english,russian]{babel}&#10;\usepackage[papersize={17 cm,15.4 cm}]{geometry}&#10;\newcommand{\bs}[1]{\boldsymbol{#1}}&#10;\newcommand{\bm}[1]{\mathbf{#1}}&#10;\begin{document}&#10;\noindent&#10;Когда существует $\bm A^{-1}$?&#10;&#10;\end{document}" title="IguanaTex Bitmap Display">
            <a:extLst>
              <a:ext uri="{FF2B5EF4-FFF2-40B4-BE49-F238E27FC236}">
                <a16:creationId xmlns:a16="http://schemas.microsoft.com/office/drawing/2014/main" id="{827382C9-C146-4601-AF8A-225F64CADCDA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82" y="5565533"/>
            <a:ext cx="2785691" cy="283964"/>
          </a:xfrm>
          <a:prstGeom prst="rect">
            <a:avLst/>
          </a:prstGeom>
        </p:spPr>
      </p:pic>
      <p:pic>
        <p:nvPicPr>
          <p:cNvPr id="94" name="Рисунок 93" descr="\documentclass{article}&#10;\usepackage{amsmath}&#10;\pagestyle{empty}&#10;\usepackage[english,russian]{babel}&#10;\usepackage[papersize={17 cm,15.4 cm}]{geometry}&#10;\newcommand{\bs}[1]{\boldsymbol{#1}}&#10;\newcommand{\bm}[1]{\mathbf{#1}}&#10;\begin{document}&#10;\noindent&#10;Когда $\det\bm A \neq 0$.&#10;&#10;\end{document}" title="IguanaTex Bitmap Display">
            <a:extLst>
              <a:ext uri="{FF2B5EF4-FFF2-40B4-BE49-F238E27FC236}">
                <a16:creationId xmlns:a16="http://schemas.microsoft.com/office/drawing/2014/main" id="{4B3DE5B8-08AD-4683-BF0C-D3B3F802A077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5596418"/>
            <a:ext cx="1927974" cy="259437"/>
          </a:xfrm>
          <a:prstGeom prst="rect">
            <a:avLst/>
          </a:prstGeom>
        </p:spPr>
      </p:pic>
      <p:pic>
        <p:nvPicPr>
          <p:cNvPr id="9" name="Рисунок 8" descr="\documentclass{article}&#10;\usepackage{amsmath}&#10;\pagestyle{empty}&#10;\usepackage[english,russian]{babel}&#10;\usepackage[papersize={17 cm,15.4 cm}]{geometry}&#10;\newcommand{\bs}[1]{\boldsymbol{#1}}&#10;\newcommand{\bm}[1]{\mathbf{#1}}&#10;\begin{document}&#10;\noindent&#10;$\det\bm A = $&#10;&#10;\end{document}" title="IguanaTex Bitmap Display">
            <a:extLst>
              <a:ext uri="{FF2B5EF4-FFF2-40B4-BE49-F238E27FC236}">
                <a16:creationId xmlns:a16="http://schemas.microsoft.com/office/drawing/2014/main" id="{FE55B113-0FBC-40D3-BDA2-E6EE53654C3D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6148769"/>
            <a:ext cx="873017" cy="200317"/>
          </a:xfrm>
          <a:prstGeom prst="rect">
            <a:avLst/>
          </a:prstGeom>
        </p:spPr>
      </p:pic>
      <p:pic>
        <p:nvPicPr>
          <p:cNvPr id="100" name="Рисунок 99" descr="\documentclass{article}&#10;\usepackage{amsmath}&#10;\pagestyle{empty}&#10;\usepackage[english,russian]{babel}&#10;\usepackage[papersize={17 cm,15.4 cm}]{geometry}&#10;\newcommand{\bs}[1]{\boldsymbol{#1}}&#10;\newcommand{\bm}[1]{\mathbf{#1}}&#10;\begin{document}&#10;\noindent&#10;$ v \neq 0$.&#10;&#10;\end{document}" title="IguanaTex Bitmap Display">
            <a:extLst>
              <a:ext uri="{FF2B5EF4-FFF2-40B4-BE49-F238E27FC236}">
                <a16:creationId xmlns:a16="http://schemas.microsoft.com/office/drawing/2014/main" id="{0A975CE8-3E26-4ED1-B8C0-D8DF09D9A8CC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6139548"/>
            <a:ext cx="647819" cy="261314"/>
          </a:xfrm>
          <a:prstGeom prst="rect">
            <a:avLst/>
          </a:prstGeom>
        </p:spPr>
      </p:pic>
      <p:pic>
        <p:nvPicPr>
          <p:cNvPr id="5" name="Рисунок 4" descr="\documentclass{article}&#10;\usepackage{amsmath}&#10;\pagestyle{empty}&#10;\usepackage[english,russian]{babel}&#10;\usepackage[papersize={17 cm,15.4 cm}]{geometry}&#10;\newcommand{\bs}[1]{\boldsymbol{#1}}&#10;\newcommand{\bm}[1]{\mathbf{#1}}&#10;\begin{document}&#10;\noindent&#10;$v\cos^2\alpha + v \sin^2\alpha = v;&#10;$ \qquad =&gt;&#10;&#10;\end{document}" title="IguanaTex Bitmap Display">
            <a:extLst>
              <a:ext uri="{FF2B5EF4-FFF2-40B4-BE49-F238E27FC236}">
                <a16:creationId xmlns:a16="http://schemas.microsoft.com/office/drawing/2014/main" id="{0AD5FEF3-FF0C-43F0-A835-2DE7DAF0CF31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6096992"/>
            <a:ext cx="3498271" cy="30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2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104222"/>
            <a:ext cx="8143932" cy="5715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Движение по траектории. Программное управление.</a:t>
            </a:r>
          </a:p>
        </p:txBody>
      </p:sp>
      <p:pic>
        <p:nvPicPr>
          <p:cNvPr id="8" name="Рисунок 7" descr="\documentclass{article}&#10;\usepackage{amsmath}&#10;\usepackage[english,russian]{babel}&#10;&#10;\pagestyle{empty}&#10;\begin{document}&#10;&#10;Для траектории вида &#10;&#10;\qquad $X(t) = f(t)$,&#10;&#10;\qquad $Y(t) = g(t)$,&#10;&#10;можно найти точки $P_i$ и углы $\alpha_i$.&#10;&#10;\end{document}" title="IguanaTex Bitmap Display">
            <a:extLst>
              <a:ext uri="{FF2B5EF4-FFF2-40B4-BE49-F238E27FC236}">
                <a16:creationId xmlns:a16="http://schemas.microsoft.com/office/drawing/2014/main" id="{76E637D8-04AF-44CE-BDE2-6383438236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026" y="1797717"/>
            <a:ext cx="3896389" cy="1178697"/>
          </a:xfrm>
          <a:prstGeom prst="rect">
            <a:avLst/>
          </a:prstGeom>
        </p:spPr>
      </p:pic>
      <p:pic>
        <p:nvPicPr>
          <p:cNvPr id="17" name="Рисунок 16" descr="\documentclass{article}&#10;\usepackage{amsmath}&#10;\pagestyle{empty}&#10;\begin{document}&#10;&#10;$&#10;\alpha_i = \arctan\left(\dfrac{Y_i - Y_{i-1}}{X_i - X_{i-1}}\right)&#10;$&#10;&#10;&#10;\end{document}" title="IguanaTex Bitmap Display">
            <a:extLst>
              <a:ext uri="{FF2B5EF4-FFF2-40B4-BE49-F238E27FC236}">
                <a16:creationId xmlns:a16="http://schemas.microsoft.com/office/drawing/2014/main" id="{5C8E6725-187D-4BC6-BFEF-5D55EFD6DF4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29" y="3154302"/>
            <a:ext cx="2864943" cy="6154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93D0AB3-FFC4-4561-9FE5-814F376053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1685098"/>
            <a:ext cx="3786714" cy="2525226"/>
          </a:xfrm>
          <a:prstGeom prst="rect">
            <a:avLst/>
          </a:prstGeom>
        </p:spPr>
      </p:pic>
      <p:pic>
        <p:nvPicPr>
          <p:cNvPr id="22" name="Рисунок 21" descr="\documentclass{article}&#10;\usepackage{amsmath}&#10;\pagestyle{empty}&#10;\begin{document}&#10;&#10;\begin{gather*}&#10;P_i = (X_i;Y_i);&#10;\end{gather*}&#10;&#10;&#10;\end{document}" title="IguanaTex Bitmap Display">
            <a:extLst>
              <a:ext uri="{FF2B5EF4-FFF2-40B4-BE49-F238E27FC236}">
                <a16:creationId xmlns:a16="http://schemas.microsoft.com/office/drawing/2014/main" id="{6EE6DC03-9B63-49C6-8B9C-7A13A8DCBFD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545" y="3329220"/>
            <a:ext cx="1462160" cy="255466"/>
          </a:xfrm>
          <a:prstGeom prst="rect">
            <a:avLst/>
          </a:prstGeom>
        </p:spPr>
      </p:pic>
      <p:pic>
        <p:nvPicPr>
          <p:cNvPr id="15" name="Рисунок 14" descr="\documentclass{article}&#10;\usepackage{amsmath}&#10;\usepackage[english,russian]{babel}&#10;&#10;\pagestyle{empty}&#10;\begin{document}&#10;&#10;Допущение: при движении робота по траектории, ориентация робота (курсовой угол) в каждой точке сонаправлена с касательной к траектории в этой точке.&#10;&#10;\end{document}" title="IguanaTex Bitmap Display">
            <a:extLst>
              <a:ext uri="{FF2B5EF4-FFF2-40B4-BE49-F238E27FC236}">
                <a16:creationId xmlns:a16="http://schemas.microsoft.com/office/drawing/2014/main" id="{874CFA51-9978-47F4-9052-1CC5F8CEF50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7" y="798571"/>
            <a:ext cx="8785626" cy="81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332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Движение по траектории с обратной связью.</a:t>
            </a:r>
            <a:endParaRPr lang="ru-RU" sz="2800" dirty="0">
              <a:latin typeface="+mn-lt"/>
            </a:endParaRPr>
          </a:p>
        </p:txBody>
      </p:sp>
      <p:pic>
        <p:nvPicPr>
          <p:cNvPr id="4" name="Рисунок 3" descr="\documentclass{article}&#10;\usepackage{amsmath}&#10;\pagestyle{empty}&#10;\usepackage[english,russian]{babel}&#10;\usepackage[papersize={17 cm,15.4 cm}]{geometry}&#10;\newcommand{\bs}[1]{\boldsymbol{#1}}&#10;\newcommand{\bm}[1]{\mathbf{#1}}&#10;\begin{document}&#10;\noindent&#10;Введем ошибку движения по траектории:&#10;&#10;&#10;\end{document}" title="IguanaTex Bitmap Display">
            <a:extLst>
              <a:ext uri="{FF2B5EF4-FFF2-40B4-BE49-F238E27FC236}">
                <a16:creationId xmlns:a16="http://schemas.microsoft.com/office/drawing/2014/main" id="{BEA0C4C5-912F-4872-B98B-82D1C97E6A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92" y="1188850"/>
            <a:ext cx="4885007" cy="249091"/>
          </a:xfrm>
          <a:prstGeom prst="rect">
            <a:avLst/>
          </a:prstGeom>
        </p:spPr>
      </p:pic>
      <p:pic>
        <p:nvPicPr>
          <p:cNvPr id="7" name="Рисунок 6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bs e = \bs X_* - \bs X;&#10;$&#10;&#10;&#10;\end{document}" title="IguanaTex Bitmap Display">
            <a:extLst>
              <a:ext uri="{FF2B5EF4-FFF2-40B4-BE49-F238E27FC236}">
                <a16:creationId xmlns:a16="http://schemas.microsoft.com/office/drawing/2014/main" id="{A8EA95B6-9396-419A-9E04-1073CE601A3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210059"/>
            <a:ext cx="1458286" cy="222476"/>
          </a:xfrm>
          <a:prstGeom prst="rect">
            <a:avLst/>
          </a:prstGeom>
        </p:spPr>
      </p:pic>
      <p:pic>
        <p:nvPicPr>
          <p:cNvPr id="11" name="Рисунок 10" descr="\documentclass{article}&#10;\usepackage{amsmath}&#10;\pagestyle{empty}&#10;\usepackage[english,russian]{babel}&#10;\usepackage[papersize={17 cm,15.4 cm}]{geometry}&#10;\newcommand{\bs}[1]{\boldsymbol{#1}}&#10;\newcommand{\bm}[1]{\mathbf{#1}}&#10;\begin{document}&#10;\noindent&#10;Тогда:&#10;&#10;&#10;\end{document}" title="IguanaTex Bitmap Display">
            <a:extLst>
              <a:ext uri="{FF2B5EF4-FFF2-40B4-BE49-F238E27FC236}">
                <a16:creationId xmlns:a16="http://schemas.microsoft.com/office/drawing/2014/main" id="{490CC6FF-54C5-451E-B8EB-7EC37A5564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92" y="1732254"/>
            <a:ext cx="709774" cy="235161"/>
          </a:xfrm>
          <a:prstGeom prst="rect">
            <a:avLst/>
          </a:prstGeom>
        </p:spPr>
      </p:pic>
      <p:pic>
        <p:nvPicPr>
          <p:cNvPr id="14" name="Рисунок 13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dot{\bs e} = \dot{\bs X_*} - \dot{\bs X};&#10;$&#10;&#10;&#10;\end{document}" title="IguanaTex Bitmap Display">
            <a:extLst>
              <a:ext uri="{FF2B5EF4-FFF2-40B4-BE49-F238E27FC236}">
                <a16:creationId xmlns:a16="http://schemas.microsoft.com/office/drawing/2014/main" id="{D6516858-7AD5-4CED-AF0F-C7BFA0047CF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708254"/>
            <a:ext cx="1459629" cy="283162"/>
          </a:xfrm>
          <a:prstGeom prst="rect">
            <a:avLst/>
          </a:prstGeom>
        </p:spPr>
      </p:pic>
      <p:pic>
        <p:nvPicPr>
          <p:cNvPr id="42" name="Рисунок 41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ddot{\bs e} = \ddot{\bs X_*} - \ddot{\bs X} = \ddot{\bs X_*} - \bm A \bs u;&#10;$&#10;&#10;&#10;\end{document}" title="IguanaTex Bitmap Display">
            <a:extLst>
              <a:ext uri="{FF2B5EF4-FFF2-40B4-BE49-F238E27FC236}">
                <a16:creationId xmlns:a16="http://schemas.microsoft.com/office/drawing/2014/main" id="{41140C9B-3D98-41AC-B102-13932E03185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849" y="1702847"/>
            <a:ext cx="2880324" cy="286176"/>
          </a:xfrm>
          <a:prstGeom prst="rect">
            <a:avLst/>
          </a:prstGeom>
        </p:spPr>
      </p:pic>
      <p:pic>
        <p:nvPicPr>
          <p:cNvPr id="49" name="Рисунок 48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begin{pmatrix}&#10;\ddot{e}_1 \\&#10;\ddot{e}_2&#10;\end{pmatrix}&#10; =&#10;\begin{pmatrix}&#10;\ddot{x}_* \\&#10;\ddot{y}_*&#10;\end{pmatrix}&#10; - &#10;\begin{pmatrix}&#10;a\cos(\alpha) - v\omega\sin(\alpha)\\&#10;a\sin(\alpha) + v\omega\cos(\alpha)&#10;\end{pmatrix}&#10;$;&#10;\end{document}" title="IguanaTex Bitmap Display">
            <a:extLst>
              <a:ext uri="{FF2B5EF4-FFF2-40B4-BE49-F238E27FC236}">
                <a16:creationId xmlns:a16="http://schemas.microsoft.com/office/drawing/2014/main" id="{8E5D6AD2-8223-46C8-8B5F-5955D2E16DA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62" y="2246027"/>
            <a:ext cx="4477837" cy="621173"/>
          </a:xfrm>
          <a:prstGeom prst="rect">
            <a:avLst/>
          </a:prstGeom>
        </p:spPr>
      </p:pic>
      <p:pic>
        <p:nvPicPr>
          <p:cNvPr id="52" name="Рисунок 51" descr="\documentclass{article}&#10;\usepackage{amsmath}&#10;\pagestyle{empty}&#10;\usepackage[english,russian]{babel}&#10;\usepackage[papersize={17 cm,15.4 cm}]{geometry}&#10;\newcommand{\bs}[1]{\boldsymbol{#1}}&#10;\newcommand{\bm}[1]{\mathbf{#1}}&#10;\begin{document}&#10;\noindent&#10;Выразим управление:&#10;&#10;&#10;\end{document}" title="IguanaTex Bitmap Display">
            <a:extLst>
              <a:ext uri="{FF2B5EF4-FFF2-40B4-BE49-F238E27FC236}">
                <a16:creationId xmlns:a16="http://schemas.microsoft.com/office/drawing/2014/main" id="{E8636894-7815-434C-92BD-DD320CC2DB1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92" y="3223766"/>
            <a:ext cx="2523639" cy="246836"/>
          </a:xfrm>
          <a:prstGeom prst="rect">
            <a:avLst/>
          </a:prstGeom>
        </p:spPr>
      </p:pic>
      <p:pic>
        <p:nvPicPr>
          <p:cNvPr id="10" name="Рисунок 9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bs u = \bm A^{-1} ( \ddot{\bs X_*} - \ddot{\bs e} ) &#10;$&#10;&#10;&#10;\end{document}" title="IguanaTex Bitmap Display">
            <a:extLst>
              <a:ext uri="{FF2B5EF4-FFF2-40B4-BE49-F238E27FC236}">
                <a16:creationId xmlns:a16="http://schemas.microsoft.com/office/drawing/2014/main" id="{66BCBA01-D81E-4547-8348-B9E8EB09847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210" y="4294540"/>
            <a:ext cx="1996952" cy="305660"/>
          </a:xfrm>
          <a:prstGeom prst="rect">
            <a:avLst/>
          </a:prstGeom>
        </p:spPr>
      </p:pic>
      <p:pic>
        <p:nvPicPr>
          <p:cNvPr id="73" name="Рисунок 72" descr="\documentclass{article}&#10;\usepackage{amsmath}&#10;\usepackage[english,russian]{babel}&#10;&#10;\pagestyle{empty}&#10;\begin{document}&#10;&#10;(&#10;&#10;\end{document}" title="IguanaTex Bitmap Display">
            <a:extLst>
              <a:ext uri="{FF2B5EF4-FFF2-40B4-BE49-F238E27FC236}">
                <a16:creationId xmlns:a16="http://schemas.microsoft.com/office/drawing/2014/main" id="{61CBE551-54EB-44EA-904A-990B2785F38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97196" y="4409517"/>
            <a:ext cx="176239" cy="556638"/>
          </a:xfrm>
          <a:prstGeom prst="rect">
            <a:avLst/>
          </a:prstGeom>
        </p:spPr>
      </p:pic>
      <p:pic>
        <p:nvPicPr>
          <p:cNvPr id="67" name="Рисунок 66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feedback&#10;&#10;&#10;\end{document}" title="IguanaTex Bitmap Display">
            <a:extLst>
              <a:ext uri="{FF2B5EF4-FFF2-40B4-BE49-F238E27FC236}">
                <a16:creationId xmlns:a16="http://schemas.microsoft.com/office/drawing/2014/main" id="{2CDC6579-D92F-475D-8362-439CB388E21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35" y="4929136"/>
            <a:ext cx="935619" cy="179810"/>
          </a:xfrm>
          <a:prstGeom prst="rect">
            <a:avLst/>
          </a:prstGeom>
        </p:spPr>
      </p:pic>
      <p:pic>
        <p:nvPicPr>
          <p:cNvPr id="18" name="Рисунок 17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= \bm A^{-1} \ddot{\bs X_*} - \bm A^{-1} \ddot{\bs e}&#10;$&#10;&#10;&#10;\end{document}" title="IguanaTex Bitmap Display">
            <a:extLst>
              <a:ext uri="{FF2B5EF4-FFF2-40B4-BE49-F238E27FC236}">
                <a16:creationId xmlns:a16="http://schemas.microsoft.com/office/drawing/2014/main" id="{A1E3AF34-A254-4AA1-846D-4ACC9BDCE8D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467" y="4301607"/>
            <a:ext cx="2060832" cy="275647"/>
          </a:xfrm>
          <a:prstGeom prst="rect">
            <a:avLst/>
          </a:prstGeom>
        </p:spPr>
      </p:pic>
      <p:pic>
        <p:nvPicPr>
          <p:cNvPr id="5" name="Рисунок 4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 = \bs u_* - \bm A^{-1} \ddot{\bs e};&#10;$&#10;&#10;&#10;\end{document}" title="IguanaTex Bitmap Display">
            <a:extLst>
              <a:ext uri="{FF2B5EF4-FFF2-40B4-BE49-F238E27FC236}">
                <a16:creationId xmlns:a16="http://schemas.microsoft.com/office/drawing/2014/main" id="{6DF2E9FB-372C-4264-8970-57C9EC057B94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604" y="4318272"/>
            <a:ext cx="1539413" cy="264906"/>
          </a:xfrm>
          <a:prstGeom prst="rect">
            <a:avLst/>
          </a:prstGeom>
        </p:spPr>
      </p:pic>
      <p:pic>
        <p:nvPicPr>
          <p:cNvPr id="20" name="Рисунок 19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ddot{\bs e} = \ddot{\bs X_*} - \bm A \bs u;&#10;$&#10;&#10;&#10;\end{document}" title="IguanaTex Bitmap Display">
            <a:extLst>
              <a:ext uri="{FF2B5EF4-FFF2-40B4-BE49-F238E27FC236}">
                <a16:creationId xmlns:a16="http://schemas.microsoft.com/office/drawing/2014/main" id="{A1665A8E-C9E8-4D2C-B83D-9674B262273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210" y="3742257"/>
            <a:ext cx="1597432" cy="28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0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Движение по траектории с обратной связью.</a:t>
            </a:r>
            <a:endParaRPr lang="ru-RU" sz="2800" dirty="0">
              <a:latin typeface="+mn-lt"/>
            </a:endParaRPr>
          </a:p>
        </p:txBody>
      </p:sp>
      <p:pic>
        <p:nvPicPr>
          <p:cNvPr id="52" name="Рисунок 51" descr="\documentclass{article}&#10;\usepackage{amsmath}&#10;\pagestyle{empty}&#10;\usepackage[english,russian]{babel}&#10;\usepackage[papersize={17 cm,15.4 cm}]{geometry}&#10;\newcommand{\bs}[1]{\boldsymbol{#1}}&#10;\newcommand{\bm}[1]{\mathbf{#1}}&#10;\begin{document}&#10;\noindent&#10;Выразим управление:&#10;&#10;&#10;\end{document}" title="IguanaTex Bitmap Display">
            <a:extLst>
              <a:ext uri="{FF2B5EF4-FFF2-40B4-BE49-F238E27FC236}">
                <a16:creationId xmlns:a16="http://schemas.microsoft.com/office/drawing/2014/main" id="{E8636894-7815-434C-92BD-DD320CC2DB1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2" y="908720"/>
            <a:ext cx="2523639" cy="246836"/>
          </a:xfrm>
          <a:prstGeom prst="rect">
            <a:avLst/>
          </a:prstGeom>
        </p:spPr>
      </p:pic>
      <p:pic>
        <p:nvPicPr>
          <p:cNvPr id="64" name="Рисунок 63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bs u = \bm A^{-1} ( \ddot{\bs X_*} - \ddot{\bs e} ) = \bm A^{-1} \ddot{\bs X_*} - \bm A^{-1} \ddot{\bs e} = \bs u_* - \bm A^{-1} \ddot{\bs e};&#10;$&#10;&#10;&#10;\end{document}" title="IguanaTex Bitmap Display">
            <a:extLst>
              <a:ext uri="{FF2B5EF4-FFF2-40B4-BE49-F238E27FC236}">
                <a16:creationId xmlns:a16="http://schemas.microsoft.com/office/drawing/2014/main" id="{7902052F-37D3-4FBB-9AA7-6F95BEA7EE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38" y="1360240"/>
            <a:ext cx="5799283" cy="305176"/>
          </a:xfrm>
          <a:prstGeom prst="rect">
            <a:avLst/>
          </a:prstGeom>
        </p:spPr>
      </p:pic>
      <p:pic>
        <p:nvPicPr>
          <p:cNvPr id="73" name="Рисунок 72" descr="\documentclass{article}&#10;\usepackage{amsmath}&#10;\usepackage[english,russian]{babel}&#10;&#10;\pagestyle{empty}&#10;\begin{document}&#10;&#10;(&#10;&#10;\end{document}" title="IguanaTex Bitmap Display">
            <a:extLst>
              <a:ext uri="{FF2B5EF4-FFF2-40B4-BE49-F238E27FC236}">
                <a16:creationId xmlns:a16="http://schemas.microsoft.com/office/drawing/2014/main" id="{61CBE551-54EB-44EA-904A-990B2785F38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65824" y="1475217"/>
            <a:ext cx="176239" cy="556638"/>
          </a:xfrm>
          <a:prstGeom prst="rect">
            <a:avLst/>
          </a:prstGeom>
        </p:spPr>
      </p:pic>
      <p:pic>
        <p:nvPicPr>
          <p:cNvPr id="67" name="Рисунок 66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feedback&#10;&#10;&#10;\end{document}" title="IguanaTex Bitmap Display">
            <a:extLst>
              <a:ext uri="{FF2B5EF4-FFF2-40B4-BE49-F238E27FC236}">
                <a16:creationId xmlns:a16="http://schemas.microsoft.com/office/drawing/2014/main" id="{2CDC6579-D92F-475D-8362-439CB388E21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63" y="1994836"/>
            <a:ext cx="935619" cy="179810"/>
          </a:xfrm>
          <a:prstGeom prst="rect">
            <a:avLst/>
          </a:prstGeom>
        </p:spPr>
      </p:pic>
      <p:pic>
        <p:nvPicPr>
          <p:cNvPr id="79" name="Рисунок 78" descr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Мы хотим, чтобы при $t\rightarrow \infty$, $\bs e \rightarrow 0$. Зададим динамику ошибки в следующем виде:&#10;&#10;&#10;\end{document}" title="IguanaTex Bitmap Display">
            <a:extLst>
              <a:ext uri="{FF2B5EF4-FFF2-40B4-BE49-F238E27FC236}">
                <a16:creationId xmlns:a16="http://schemas.microsoft.com/office/drawing/2014/main" id="{00B2CD15-E12D-435C-92D8-4EADE10824D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2" y="2455871"/>
            <a:ext cx="8431077" cy="594827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ddot{\bs e} + k_1 \dot{\bs e} + k_2 \bs e = 0; \quad $&#10;&#10;&#10;\end{document}" title="IguanaTex Bitmap Display">
            <a:extLst>
              <a:ext uri="{FF2B5EF4-FFF2-40B4-BE49-F238E27FC236}">
                <a16:creationId xmlns:a16="http://schemas.microsoft.com/office/drawing/2014/main" id="{26083216-ACE0-4CC4-A488-41F466AACA8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443" y="3318936"/>
            <a:ext cx="2039059" cy="230077"/>
          </a:xfrm>
          <a:prstGeom prst="rect">
            <a:avLst/>
          </a:prstGeom>
        </p:spPr>
      </p:pic>
      <p:pic>
        <p:nvPicPr>
          <p:cNvPr id="10" name="Рисунок 9" descr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Подставляем в управление:&#10;&#10;&#10;\end{document}" title="IguanaTex Bitmap Display">
            <a:extLst>
              <a:ext uri="{FF2B5EF4-FFF2-40B4-BE49-F238E27FC236}">
                <a16:creationId xmlns:a16="http://schemas.microsoft.com/office/drawing/2014/main" id="{5A3C5EBE-6450-4390-B279-A052FE5D319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2" y="4068344"/>
            <a:ext cx="3200745" cy="252941"/>
          </a:xfrm>
          <a:prstGeom prst="rect">
            <a:avLst/>
          </a:prstGeom>
        </p:spPr>
      </p:pic>
      <p:pic>
        <p:nvPicPr>
          <p:cNvPr id="16" name="Рисунок 15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bs u = \bs u_* - \bm A^{-1} (-k_1\dot{\bs e} - k_2 \bs e);\quad =&gt;&#10;$&#10;&#10;&#10;\end{document}" title="IguanaTex Bitmap Display">
            <a:extLst>
              <a:ext uri="{FF2B5EF4-FFF2-40B4-BE49-F238E27FC236}">
                <a16:creationId xmlns:a16="http://schemas.microsoft.com/office/drawing/2014/main" id="{0B7E3454-A133-479B-85E6-970A1469FD2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89" y="4688522"/>
            <a:ext cx="3819943" cy="281069"/>
          </a:xfrm>
          <a:prstGeom prst="rect">
            <a:avLst/>
          </a:prstGeom>
        </p:spPr>
      </p:pic>
      <p:pic>
        <p:nvPicPr>
          <p:cNvPr id="18" name="Рисунок 17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bs u = \bs u_* - \bm A^{-1} (-k_d\dot{\bs e} - k_p \bs e);&#10;$&#10;&#10;&#10;\end{document}" title="IguanaTex Bitmap Display">
            <a:extLst>
              <a:ext uri="{FF2B5EF4-FFF2-40B4-BE49-F238E27FC236}">
                <a16:creationId xmlns:a16="http://schemas.microsoft.com/office/drawing/2014/main" id="{78C34C81-4482-497C-8870-73E3ACDA6A8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292" y="4688521"/>
            <a:ext cx="3137127" cy="290996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=&gt; \quad&#10;$ &#10;$\ddot{\bs e} = - k_1 \dot{\bs e} - k_2 \bs e$&#10;&#10;&#10;\end{document}" title="IguanaTex Bitmap Display">
            <a:extLst>
              <a:ext uri="{FF2B5EF4-FFF2-40B4-BE49-F238E27FC236}">
                <a16:creationId xmlns:a16="http://schemas.microsoft.com/office/drawing/2014/main" id="{6E1397E8-2DBB-4E84-B9E5-5E5553C9608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92" y="3316612"/>
            <a:ext cx="2470751" cy="21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Динамика</a:t>
            </a:r>
            <a:r>
              <a:rPr lang="en-US" sz="2800" dirty="0">
                <a:latin typeface="+mn-lt"/>
                <a:cs typeface="Times New Roman" pitchFamily="18" charset="0"/>
              </a:rPr>
              <a:t> </a:t>
            </a:r>
            <a:r>
              <a:rPr lang="ru-RU" sz="2800" dirty="0">
                <a:latin typeface="+mn-lt"/>
                <a:cs typeface="Times New Roman" pitchFamily="18" charset="0"/>
              </a:rPr>
              <a:t>ошибки.</a:t>
            </a:r>
            <a:endParaRPr lang="ru-RU" sz="2800" dirty="0">
              <a:latin typeface="+mn-lt"/>
            </a:endParaRPr>
          </a:p>
        </p:txBody>
      </p:sp>
      <p:pic>
        <p:nvPicPr>
          <p:cNvPr id="15" name="Рисунок 14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&#10;Линейная система называется устойчивой, если при выведении ее внешними воздействиями из состояния равновесия (покоя) она возвращается в него после прекращения внешних воздействий. Если после прекращения внешнего воздействия система не возвращается к состоянию равновесия, то она является неустойчивой.&#10;&#10;&#10;\end{document}" title="IguanaTex Bitmap Display">
            <a:extLst>
              <a:ext uri="{FF2B5EF4-FFF2-40B4-BE49-F238E27FC236}">
                <a16:creationId xmlns:a16="http://schemas.microsoft.com/office/drawing/2014/main" id="{6F4070FB-4F3A-4695-ACB5-AF2888624E7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1696197"/>
            <a:ext cx="8559642" cy="1441523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^2 + k_d \lambda + k_p = 0;&#10;$&#10;&#10;&#10;\end{document}" title="IguanaTex Bitmap Display">
            <a:extLst>
              <a:ext uri="{FF2B5EF4-FFF2-40B4-BE49-F238E27FC236}">
                <a16:creationId xmlns:a16="http://schemas.microsoft.com/office/drawing/2014/main" id="{5DEA22B3-440F-401D-ACE8-2B2A6ABB9E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70" y="4072460"/>
            <a:ext cx="2036160" cy="289993"/>
          </a:xfrm>
          <a:prstGeom prst="rect">
            <a:avLst/>
          </a:prstGeom>
        </p:spPr>
      </p:pic>
      <p:pic>
        <p:nvPicPr>
          <p:cNvPr id="9" name="Рисунок 8" descr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Характеристическое уравнение;&#10;&#10;&#10;\end{document}" title="IguanaTex Bitmap Display">
            <a:extLst>
              <a:ext uri="{FF2B5EF4-FFF2-40B4-BE49-F238E27FC236}">
                <a16:creationId xmlns:a16="http://schemas.microsoft.com/office/drawing/2014/main" id="{25D09E16-E963-474E-BE77-B55DCE16BD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649" y="4099916"/>
            <a:ext cx="3727133" cy="254618"/>
          </a:xfrm>
          <a:prstGeom prst="rect">
            <a:avLst/>
          </a:prstGeom>
        </p:spPr>
      </p:pic>
      <p:pic>
        <p:nvPicPr>
          <p:cNvPr id="10" name="Рисунок 9" descr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Динамика ошибки;&#10;&#10;&#10;\end{document}" title="IguanaTex Bitmap Display">
            <a:extLst>
              <a:ext uri="{FF2B5EF4-FFF2-40B4-BE49-F238E27FC236}">
                <a16:creationId xmlns:a16="http://schemas.microsoft.com/office/drawing/2014/main" id="{A7F3E002-3C9A-40CF-9BA7-4E96FF5D582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02" y="1000614"/>
            <a:ext cx="2223643" cy="254650"/>
          </a:xfrm>
          <a:prstGeom prst="rect">
            <a:avLst/>
          </a:prstGeom>
        </p:spPr>
      </p:pic>
      <p:pic>
        <p:nvPicPr>
          <p:cNvPr id="11" name="Рисунок 10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ddot{\bs e} + k_d \dot{\bs e} + k_p \bs e = 0;&#10;$&#10;&#10;&#10;\end{document}" title="IguanaTex Bitmap Display">
            <a:extLst>
              <a:ext uri="{FF2B5EF4-FFF2-40B4-BE49-F238E27FC236}">
                <a16:creationId xmlns:a16="http://schemas.microsoft.com/office/drawing/2014/main" id="{7F3A4602-1DEC-45C2-9403-7E864A3B203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4" y="1026663"/>
            <a:ext cx="2045588" cy="254027"/>
          </a:xfrm>
          <a:prstGeom prst="rect">
            <a:avLst/>
          </a:prstGeom>
        </p:spPr>
      </p:pic>
      <p:pic>
        <p:nvPicPr>
          <p:cNvPr id="13" name="Рисунок 12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&#10;Система является устойчивой, если корни характеристического уравнения имеют отрицательную действительную часть.&#10;&#10;\end{document}" title="IguanaTex Bitmap Display">
            <a:extLst>
              <a:ext uri="{FF2B5EF4-FFF2-40B4-BE49-F238E27FC236}">
                <a16:creationId xmlns:a16="http://schemas.microsoft.com/office/drawing/2014/main" id="{82319FDC-4FE8-4D93-85DE-866745871DE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43" y="3208501"/>
            <a:ext cx="8545925" cy="5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4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Динамика ошибки;&#10;&#10;&#10;\end{document}" title="IguanaTex Bitmap Display">
            <a:extLst>
              <a:ext uri="{FF2B5EF4-FFF2-40B4-BE49-F238E27FC236}">
                <a16:creationId xmlns:a16="http://schemas.microsoft.com/office/drawing/2014/main" id="{1E33459D-2157-4E5F-A193-6371D64898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02" y="1000614"/>
            <a:ext cx="2223643" cy="254650"/>
          </a:xfrm>
          <a:prstGeom prst="rect">
            <a:avLst/>
          </a:prstGeom>
        </p:spPr>
      </p:pic>
      <p:pic>
        <p:nvPicPr>
          <p:cNvPr id="90" name="Рисунок 89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ddot{\bs e} + k_d \dot{\bs e} + k_p \bs e = 0;&#10;$&#10;&#10;&#10;\end{document}" title="IguanaTex Bitmap Display">
            <a:extLst>
              <a:ext uri="{FF2B5EF4-FFF2-40B4-BE49-F238E27FC236}">
                <a16:creationId xmlns:a16="http://schemas.microsoft.com/office/drawing/2014/main" id="{1AD7CFEF-8E8C-4DBC-8BE2-5041C73ADD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4" y="1026663"/>
            <a:ext cx="2045588" cy="254027"/>
          </a:xfrm>
          <a:prstGeom prst="rect">
            <a:avLst/>
          </a:prstGeom>
        </p:spPr>
      </p:pic>
      <p:pic>
        <p:nvPicPr>
          <p:cNvPr id="13" name="Рисунок 12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Данное уравнение имеет 2 корня.&#10;&#10;\end{document}" title="IguanaTex Bitmap Display">
            <a:extLst>
              <a:ext uri="{FF2B5EF4-FFF2-40B4-BE49-F238E27FC236}">
                <a16:creationId xmlns:a16="http://schemas.microsoft.com/office/drawing/2014/main" id="{13D47007-F6ED-4566-B342-A00629AE97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18" y="2120807"/>
            <a:ext cx="3868300" cy="225762"/>
          </a:xfrm>
          <a:prstGeom prst="rect">
            <a:avLst/>
          </a:prstGeom>
        </p:spPr>
      </p:pic>
      <p:pic>
        <p:nvPicPr>
          <p:cNvPr id="92" name="Рисунок 91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^2 + k_d \lambda + k_p = 0;&#10;$&#10;&#10;&#10;\end{document}" title="IguanaTex Bitmap Display">
            <a:extLst>
              <a:ext uri="{FF2B5EF4-FFF2-40B4-BE49-F238E27FC236}">
                <a16:creationId xmlns:a16="http://schemas.microsoft.com/office/drawing/2014/main" id="{FDC42720-0CFA-4EC5-8A73-31BF0052194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4" y="1585788"/>
            <a:ext cx="2036160" cy="289993"/>
          </a:xfrm>
          <a:prstGeom prst="rect">
            <a:avLst/>
          </a:prstGeom>
        </p:spPr>
      </p:pic>
      <p:pic>
        <p:nvPicPr>
          <p:cNvPr id="96" name="Рисунок 95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_{1,2} = \dfrac{-k_d \pm \sqrt{D} }{2}&#10;$&#10;&#10;&#10;\end{document}" title="IguanaTex Bitmap Display">
            <a:extLst>
              <a:ext uri="{FF2B5EF4-FFF2-40B4-BE49-F238E27FC236}">
                <a16:creationId xmlns:a16="http://schemas.microsoft.com/office/drawing/2014/main" id="{B38A8F7A-5F37-4ECC-8EFD-5AB39971F13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339267"/>
            <a:ext cx="1976110" cy="589005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Характеристическое уравнение;&#10;&#10;&#10;\end{document}" title="IguanaTex Bitmap Display">
            <a:extLst>
              <a:ext uri="{FF2B5EF4-FFF2-40B4-BE49-F238E27FC236}">
                <a16:creationId xmlns:a16="http://schemas.microsoft.com/office/drawing/2014/main" id="{F1BA036D-6DFD-4BE7-866A-305CA874C3C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03" y="1590168"/>
            <a:ext cx="3727133" cy="254618"/>
          </a:xfrm>
          <a:prstGeom prst="rect">
            <a:avLst/>
          </a:prstGeom>
        </p:spPr>
      </p:pic>
      <p:pic>
        <p:nvPicPr>
          <p:cNvPr id="94" name="Рисунок 93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D = k_d^2 - 4k_p;&#10;$&#10;&#10;&#10;\end{document}" title="IguanaTex Bitmap Display">
            <a:extLst>
              <a:ext uri="{FF2B5EF4-FFF2-40B4-BE49-F238E27FC236}">
                <a16:creationId xmlns:a16="http://schemas.microsoft.com/office/drawing/2014/main" id="{E5F2C9DE-71C7-4635-BBC3-E4448EE6CCD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19" y="2498289"/>
            <a:ext cx="1538921" cy="291047"/>
          </a:xfrm>
          <a:prstGeom prst="rect">
            <a:avLst/>
          </a:prstGeom>
        </p:spPr>
      </p:pic>
      <p:pic>
        <p:nvPicPr>
          <p:cNvPr id="74" name="Рисунок 73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 1)&#10;$&#10;D &gt; 0;&#10;$&#10;&#10;&#10;\end{document}" title="IguanaTex Bitmap Display">
            <a:extLst>
              <a:ext uri="{FF2B5EF4-FFF2-40B4-BE49-F238E27FC236}">
                <a16:creationId xmlns:a16="http://schemas.microsoft.com/office/drawing/2014/main" id="{B5BA14E9-5C07-4543-9B5E-3CA4E710AE5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46" y="3209326"/>
            <a:ext cx="1031280" cy="270980"/>
          </a:xfrm>
          <a:prstGeom prst="rect">
            <a:avLst/>
          </a:prstGeom>
        </p:spPr>
      </p:pic>
      <p:pic>
        <p:nvPicPr>
          <p:cNvPr id="76" name="Рисунок 75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 2)&#10;$&#10;D = 0;&#10;$&#10;&#10;&#10;\end{document}" title="IguanaTex Bitmap Display">
            <a:extLst>
              <a:ext uri="{FF2B5EF4-FFF2-40B4-BE49-F238E27FC236}">
                <a16:creationId xmlns:a16="http://schemas.microsoft.com/office/drawing/2014/main" id="{9376540B-5B75-4C6E-B317-9FBE40D9A51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904" y="3246650"/>
            <a:ext cx="1036191" cy="266322"/>
          </a:xfrm>
          <a:prstGeom prst="rect">
            <a:avLst/>
          </a:prstGeom>
        </p:spPr>
      </p:pic>
      <p:pic>
        <p:nvPicPr>
          <p:cNvPr id="78" name="Рисунок 77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 3)&#10;$&#10;D &lt; 0;&#10;$&#10;&#10;&#10;\end{document}" title="IguanaTex Bitmap Display">
            <a:extLst>
              <a:ext uri="{FF2B5EF4-FFF2-40B4-BE49-F238E27FC236}">
                <a16:creationId xmlns:a16="http://schemas.microsoft.com/office/drawing/2014/main" id="{A45D9A1C-4DD1-4E5D-AD7A-D32131DD55B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079" y="3244834"/>
            <a:ext cx="1039798" cy="268138"/>
          </a:xfrm>
          <a:prstGeom prst="rect">
            <a:avLst/>
          </a:prstGeom>
        </p:spPr>
      </p:pic>
      <p:pic>
        <p:nvPicPr>
          <p:cNvPr id="30" name="Рисунок 29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lambda_1, \lambda_2 \in \mathbb{R};&#10;$&#10;&#10;&#10;\end{document}" title="IguanaTex Bitmap Display">
            <a:extLst>
              <a:ext uri="{FF2B5EF4-FFF2-40B4-BE49-F238E27FC236}">
                <a16:creationId xmlns:a16="http://schemas.microsoft.com/office/drawing/2014/main" id="{C8175547-C745-4A54-B2E0-17150D1EEB6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96" y="4009740"/>
            <a:ext cx="1172578" cy="233340"/>
          </a:xfrm>
          <a:prstGeom prst="rect">
            <a:avLst/>
          </a:prstGeom>
        </p:spPr>
      </p:pic>
      <p:pic>
        <p:nvPicPr>
          <p:cNvPr id="32" name="Рисунок 31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lambda_1=\lambda_2 \in \mathbb{R};&#10;$&#10;&#10;&#10;\end{document}" title="IguanaTex Bitmap Display">
            <a:extLst>
              <a:ext uri="{FF2B5EF4-FFF2-40B4-BE49-F238E27FC236}">
                <a16:creationId xmlns:a16="http://schemas.microsoft.com/office/drawing/2014/main" id="{1449215C-BA1D-44CD-BFE9-7A0E04ECEB94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453" y="4011778"/>
            <a:ext cx="1401998" cy="233841"/>
          </a:xfrm>
          <a:prstGeom prst="rect">
            <a:avLst/>
          </a:prstGeom>
        </p:spPr>
      </p:pic>
      <p:pic>
        <p:nvPicPr>
          <p:cNvPr id="35" name="Рисунок 34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lambda_{1,2}=\alpha \pm \beta i \in \mathbb{C};&#10;$&#10;&#10;&#10;\end{document}" title="IguanaTex Bitmap Display">
            <a:extLst>
              <a:ext uri="{FF2B5EF4-FFF2-40B4-BE49-F238E27FC236}">
                <a16:creationId xmlns:a16="http://schemas.microsoft.com/office/drawing/2014/main" id="{CB416428-0EB5-4BAC-AEC2-0A82F78615F5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732" y="3994094"/>
            <a:ext cx="2024228" cy="264632"/>
          </a:xfrm>
          <a:prstGeom prst="rect">
            <a:avLst/>
          </a:prstGeom>
        </p:spPr>
      </p:pic>
      <p:pic>
        <p:nvPicPr>
          <p:cNvPr id="44" name="Рисунок 43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=&gt;$&#10;&#10;\end{document}" title="IguanaTex Bitmap Display">
            <a:extLst>
              <a:ext uri="{FF2B5EF4-FFF2-40B4-BE49-F238E27FC236}">
                <a16:creationId xmlns:a16="http://schemas.microsoft.com/office/drawing/2014/main" id="{E1FEE643-4FA4-40B7-AF17-1FDF33FD0DD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75837" y="3660661"/>
            <a:ext cx="360897" cy="149246"/>
          </a:xfrm>
          <a:prstGeom prst="rect">
            <a:avLst/>
          </a:prstGeom>
        </p:spPr>
      </p:pic>
      <p:pic>
        <p:nvPicPr>
          <p:cNvPr id="47" name="Рисунок 46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=&gt;$&#10;&#10;\end{document}" title="IguanaTex Bitmap Display">
            <a:extLst>
              <a:ext uri="{FF2B5EF4-FFF2-40B4-BE49-F238E27FC236}">
                <a16:creationId xmlns:a16="http://schemas.microsoft.com/office/drawing/2014/main" id="{49E599C1-F0BA-43F0-B4E7-1BCFAD2A648F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01732" y="3654392"/>
            <a:ext cx="360897" cy="149246"/>
          </a:xfrm>
          <a:prstGeom prst="rect">
            <a:avLst/>
          </a:prstGeom>
        </p:spPr>
      </p:pic>
      <p:pic>
        <p:nvPicPr>
          <p:cNvPr id="48" name="Рисунок 47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=&gt;$&#10;&#10;\end{document}" title="IguanaTex Bitmap Display">
            <a:extLst>
              <a:ext uri="{FF2B5EF4-FFF2-40B4-BE49-F238E27FC236}">
                <a16:creationId xmlns:a16="http://schemas.microsoft.com/office/drawing/2014/main" id="{B3B5F5B5-90D4-4793-99E6-DD1E99184F6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57398" y="3654393"/>
            <a:ext cx="360897" cy="149246"/>
          </a:xfrm>
          <a:prstGeom prst="rect">
            <a:avLst/>
          </a:prstGeom>
        </p:spPr>
      </p:pic>
      <p:pic>
        <p:nvPicPr>
          <p:cNvPr id="46" name="Рисунок 45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Общее решение:&#10;&#10;\end{document}" title="IguanaTex Bitmap Display">
            <a:extLst>
              <a:ext uri="{FF2B5EF4-FFF2-40B4-BE49-F238E27FC236}">
                <a16:creationId xmlns:a16="http://schemas.microsoft.com/office/drawing/2014/main" id="{25811887-70C9-404B-9CE4-159E4A0ECCA0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64" y="4563659"/>
            <a:ext cx="1833808" cy="229325"/>
          </a:xfrm>
          <a:prstGeom prst="rect">
            <a:avLst/>
          </a:prstGeom>
        </p:spPr>
      </p:pic>
      <p:pic>
        <p:nvPicPr>
          <p:cNvPr id="84" name="Рисунок 83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 1)&#10;$&#10;e(t) = c_1 \exp(\lambda_1 t) +c_2\exp(\lambda_2 t);&#10;$&#10;&#10;&#10;\end{document}" title="IguanaTex Bitmap Display">
            <a:extLst>
              <a:ext uri="{FF2B5EF4-FFF2-40B4-BE49-F238E27FC236}">
                <a16:creationId xmlns:a16="http://schemas.microsoft.com/office/drawing/2014/main" id="{72A0F01D-B513-4938-98E0-459890B2B8F6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52" y="5003402"/>
            <a:ext cx="3810398" cy="263747"/>
          </a:xfrm>
          <a:prstGeom prst="rect">
            <a:avLst/>
          </a:prstGeom>
        </p:spPr>
      </p:pic>
      <p:pic>
        <p:nvPicPr>
          <p:cNvPr id="86" name="Рисунок 85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 2)&#10;$&#10;e(t) = c_1 \exp(\lambda t) +c_2 t \exp(\lambda t);&#10;$&#10;&#10;&#10;\end{document}" title="IguanaTex Bitmap Display">
            <a:extLst>
              <a:ext uri="{FF2B5EF4-FFF2-40B4-BE49-F238E27FC236}">
                <a16:creationId xmlns:a16="http://schemas.microsoft.com/office/drawing/2014/main" id="{76E2AA48-41CF-4EBF-B713-9A395C7CEB38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52" y="5407943"/>
            <a:ext cx="3684947" cy="263747"/>
          </a:xfrm>
          <a:prstGeom prst="rect">
            <a:avLst/>
          </a:prstGeom>
        </p:spPr>
      </p:pic>
      <p:pic>
        <p:nvPicPr>
          <p:cNvPr id="88" name="Рисунок 87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 3)&#10;$&#10;e(t) = c_1 \exp(\alpha t)\sin(\beta t) +c_2\exp(\alpha t)\cos(\beta t);&#10;$&#10;&#10;&#10;\end{document}" title="IguanaTex Bitmap Display">
            <a:extLst>
              <a:ext uri="{FF2B5EF4-FFF2-40B4-BE49-F238E27FC236}">
                <a16:creationId xmlns:a16="http://schemas.microsoft.com/office/drawing/2014/main" id="{070FC46C-A2C9-4A87-B2F3-7611CF2E321B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52" y="5798019"/>
            <a:ext cx="5255346" cy="263747"/>
          </a:xfrm>
          <a:prstGeom prst="rect">
            <a:avLst/>
          </a:prstGeom>
        </p:spPr>
      </p:pic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3CB5DEB6-9DF7-422B-9D31-92CDBEB12B7D}"/>
              </a:ext>
            </a:extLst>
          </p:cNvPr>
          <p:cNvSpPr txBox="1">
            <a:spLocks/>
          </p:cNvSpPr>
          <p:nvPr/>
        </p:nvSpPr>
        <p:spPr>
          <a:xfrm>
            <a:off x="357158" y="214290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>
                <a:latin typeface="+mn-lt"/>
                <a:cs typeface="Times New Roman" pitchFamily="18" charset="0"/>
              </a:rPr>
              <a:t>Динамика</a:t>
            </a:r>
            <a:r>
              <a:rPr lang="en-US" sz="2800">
                <a:latin typeface="+mn-lt"/>
                <a:cs typeface="Times New Roman" pitchFamily="18" charset="0"/>
              </a:rPr>
              <a:t> </a:t>
            </a:r>
            <a:r>
              <a:rPr lang="ru-RU" sz="2800">
                <a:latin typeface="+mn-lt"/>
                <a:cs typeface="Times New Roman" pitchFamily="18" charset="0"/>
              </a:rPr>
              <a:t>ошибки.</a:t>
            </a:r>
            <a:endParaRPr lang="ru-RU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602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Динамика ошибки;&#10;&#10;&#10;\end{document}" title="IguanaTex Bitmap Display">
            <a:extLst>
              <a:ext uri="{FF2B5EF4-FFF2-40B4-BE49-F238E27FC236}">
                <a16:creationId xmlns:a16="http://schemas.microsoft.com/office/drawing/2014/main" id="{1E33459D-2157-4E5F-A193-6371D64898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02" y="1000614"/>
            <a:ext cx="2223643" cy="254650"/>
          </a:xfrm>
          <a:prstGeom prst="rect">
            <a:avLst/>
          </a:prstGeom>
        </p:spPr>
      </p:pic>
      <p:pic>
        <p:nvPicPr>
          <p:cNvPr id="28" name="Рисунок 27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Пример 1: $k_d=2$, $k_p=1$; $e(0)=1$, $\dot{e}(0)=1$;&#10;&#10;\end{document}" title="IguanaTex Bitmap Display">
            <a:extLst>
              <a:ext uri="{FF2B5EF4-FFF2-40B4-BE49-F238E27FC236}">
                <a16:creationId xmlns:a16="http://schemas.microsoft.com/office/drawing/2014/main" id="{D74B79C8-6BAC-4E44-B0A2-CC080AB07A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19" y="2120810"/>
            <a:ext cx="5013828" cy="272149"/>
          </a:xfrm>
          <a:prstGeom prst="rect">
            <a:avLst/>
          </a:prstGeom>
        </p:spPr>
      </p:pic>
      <p:pic>
        <p:nvPicPr>
          <p:cNvPr id="19" name="Рисунок 18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_{1,2} = -1;&#10;$&#10;&#10;&#10;\end{document}" title="IguanaTex Bitmap Display">
            <a:extLst>
              <a:ext uri="{FF2B5EF4-FFF2-40B4-BE49-F238E27FC236}">
                <a16:creationId xmlns:a16="http://schemas.microsoft.com/office/drawing/2014/main" id="{2816AA1F-FEAD-42D5-9481-18893BAB77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888" y="2567715"/>
            <a:ext cx="1128548" cy="256706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Характеристическое уравнение;&#10;&#10;&#10;\end{document}" title="IguanaTex Bitmap Display">
            <a:extLst>
              <a:ext uri="{FF2B5EF4-FFF2-40B4-BE49-F238E27FC236}">
                <a16:creationId xmlns:a16="http://schemas.microsoft.com/office/drawing/2014/main" id="{F1BA036D-6DFD-4BE7-866A-305CA874C3C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03" y="1590168"/>
            <a:ext cx="3727133" cy="254618"/>
          </a:xfrm>
          <a:prstGeom prst="rect">
            <a:avLst/>
          </a:prstGeom>
        </p:spPr>
      </p:pic>
      <p:pic>
        <p:nvPicPr>
          <p:cNvPr id="31" name="Рисунок 30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D = k_d^2 - 4k_p=4-4 = 0;&#10;$&#10;&#10;&#10;\end{document}" title="IguanaTex Bitmap Display">
            <a:extLst>
              <a:ext uri="{FF2B5EF4-FFF2-40B4-BE49-F238E27FC236}">
                <a16:creationId xmlns:a16="http://schemas.microsoft.com/office/drawing/2014/main" id="{4F55CACF-C9BE-4621-9FA1-8B2381AEAE8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20" y="2570315"/>
            <a:ext cx="2910061" cy="292104"/>
          </a:xfrm>
          <a:prstGeom prst="rect">
            <a:avLst/>
          </a:prstGeom>
        </p:spPr>
      </p:pic>
      <p:pic>
        <p:nvPicPr>
          <p:cNvPr id="24" name="Рисунок 23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 &#10;$&#10;e(t) = \exp(-t) + 2 t \exp(-t);&#10;$&#10;&#10;&#10;\end{document}" title="IguanaTex Bitmap Display">
            <a:extLst>
              <a:ext uri="{FF2B5EF4-FFF2-40B4-BE49-F238E27FC236}">
                <a16:creationId xmlns:a16="http://schemas.microsoft.com/office/drawing/2014/main" id="{63C955AF-AA16-4765-A2D3-D1B7C7DB55D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19" y="3141926"/>
            <a:ext cx="3111083" cy="26424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9368610-548B-4ED4-9849-FF384F908D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27360" y="3473677"/>
            <a:ext cx="3338957" cy="3338957"/>
          </a:xfrm>
          <a:prstGeom prst="rect">
            <a:avLst/>
          </a:prstGeom>
        </p:spPr>
      </p:pic>
      <p:pic>
        <p:nvPicPr>
          <p:cNvPr id="42" name="Рисунок 41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ddot{\bs e} + k_d \dot{\bs e} + k_p \bs e = 0;&#10;$&#10;&#10;&#10;\end{document}" title="IguanaTex Bitmap Display">
            <a:extLst>
              <a:ext uri="{FF2B5EF4-FFF2-40B4-BE49-F238E27FC236}">
                <a16:creationId xmlns:a16="http://schemas.microsoft.com/office/drawing/2014/main" id="{94744312-CC88-4DFC-8933-91CFFEF8A75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4" y="1026663"/>
            <a:ext cx="2045588" cy="254027"/>
          </a:xfrm>
          <a:prstGeom prst="rect">
            <a:avLst/>
          </a:prstGeom>
        </p:spPr>
      </p:pic>
      <p:pic>
        <p:nvPicPr>
          <p:cNvPr id="43" name="Рисунок 42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^2 + k_d \lambda + k_p = 0;&#10;$&#10;&#10;&#10;\end{document}" title="IguanaTex Bitmap Display">
            <a:extLst>
              <a:ext uri="{FF2B5EF4-FFF2-40B4-BE49-F238E27FC236}">
                <a16:creationId xmlns:a16="http://schemas.microsoft.com/office/drawing/2014/main" id="{6FE748F4-22E4-4533-AA82-31F915E6670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4" y="1585788"/>
            <a:ext cx="2036160" cy="289993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06AC0652-F386-4CAA-B334-8B06533A24AA}"/>
              </a:ext>
            </a:extLst>
          </p:cNvPr>
          <p:cNvSpPr txBox="1">
            <a:spLocks/>
          </p:cNvSpPr>
          <p:nvPr/>
        </p:nvSpPr>
        <p:spPr>
          <a:xfrm>
            <a:off x="357158" y="214290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>
                <a:latin typeface="+mn-lt"/>
                <a:cs typeface="Times New Roman" pitchFamily="18" charset="0"/>
              </a:rPr>
              <a:t>Динамика</a:t>
            </a:r>
            <a:r>
              <a:rPr lang="en-US" sz="2800">
                <a:latin typeface="+mn-lt"/>
                <a:cs typeface="Times New Roman" pitchFamily="18" charset="0"/>
              </a:rPr>
              <a:t> </a:t>
            </a:r>
            <a:r>
              <a:rPr lang="ru-RU" sz="2800">
                <a:latin typeface="+mn-lt"/>
                <a:cs typeface="Times New Roman" pitchFamily="18" charset="0"/>
              </a:rPr>
              <a:t>ошибки.</a:t>
            </a:r>
            <a:endParaRPr lang="ru-RU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068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Динамика ошибки;&#10;&#10;&#10;\end{document}" title="IguanaTex Bitmap Display">
            <a:extLst>
              <a:ext uri="{FF2B5EF4-FFF2-40B4-BE49-F238E27FC236}">
                <a16:creationId xmlns:a16="http://schemas.microsoft.com/office/drawing/2014/main" id="{1E33459D-2157-4E5F-A193-6371D64898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02" y="1000614"/>
            <a:ext cx="2223643" cy="254650"/>
          </a:xfrm>
          <a:prstGeom prst="rect">
            <a:avLst/>
          </a:prstGeom>
        </p:spPr>
      </p:pic>
      <p:pic>
        <p:nvPicPr>
          <p:cNvPr id="32" name="Рисунок 31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Пример 2: $k_d=5$, $k_p=4$; $e(0)=1$, $\dot{e}(0)=1$;&#10;&#10;\end{document}" title="IguanaTex Bitmap Display">
            <a:extLst>
              <a:ext uri="{FF2B5EF4-FFF2-40B4-BE49-F238E27FC236}">
                <a16:creationId xmlns:a16="http://schemas.microsoft.com/office/drawing/2014/main" id="{91241BFF-1DEC-4225-BCC9-FB37AF5127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20" y="2120810"/>
            <a:ext cx="5016023" cy="274725"/>
          </a:xfrm>
          <a:prstGeom prst="rect">
            <a:avLst/>
          </a:prstGeom>
        </p:spPr>
      </p:pic>
      <p:pic>
        <p:nvPicPr>
          <p:cNvPr id="13" name="Рисунок 12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_{1} = -1;&#10;$&#10;&#10;&#10;\end{document}" title="IguanaTex Bitmap Display">
            <a:extLst>
              <a:ext uri="{FF2B5EF4-FFF2-40B4-BE49-F238E27FC236}">
                <a16:creationId xmlns:a16="http://schemas.microsoft.com/office/drawing/2014/main" id="{2E6521E0-2EEA-4D1D-B079-512C6C7B310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945" y="2556242"/>
            <a:ext cx="966109" cy="231953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Характеристическое уравнение;&#10;&#10;&#10;\end{document}" title="IguanaTex Bitmap Display">
            <a:extLst>
              <a:ext uri="{FF2B5EF4-FFF2-40B4-BE49-F238E27FC236}">
                <a16:creationId xmlns:a16="http://schemas.microsoft.com/office/drawing/2014/main" id="{F1BA036D-6DFD-4BE7-866A-305CA874C3C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03" y="1590168"/>
            <a:ext cx="3727133" cy="254618"/>
          </a:xfrm>
          <a:prstGeom prst="rect">
            <a:avLst/>
          </a:prstGeom>
        </p:spPr>
      </p:pic>
      <p:pic>
        <p:nvPicPr>
          <p:cNvPr id="30" name="Рисунок 29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D = k_d^2 - 4k_p=25-16 = 9;&#10;$&#10;&#10;&#10;\end{document}" title="IguanaTex Bitmap Display">
            <a:extLst>
              <a:ext uri="{FF2B5EF4-FFF2-40B4-BE49-F238E27FC236}">
                <a16:creationId xmlns:a16="http://schemas.microsoft.com/office/drawing/2014/main" id="{632C54BC-B59B-4BA5-A129-13CA48AEA49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19" y="2570314"/>
            <a:ext cx="3165958" cy="293166"/>
          </a:xfrm>
          <a:prstGeom prst="rect">
            <a:avLst/>
          </a:prstGeom>
        </p:spPr>
      </p:pic>
      <p:pic>
        <p:nvPicPr>
          <p:cNvPr id="20" name="Рисунок 19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 &#10;$&#10;e(t) = \dfrac{5}{3}\exp(-t) - \dfrac{2}{3} \exp(-4t);&#10;$&#10;&#10;&#10;\end{document}" title="IguanaTex Bitmap Display">
            <a:extLst>
              <a:ext uri="{FF2B5EF4-FFF2-40B4-BE49-F238E27FC236}">
                <a16:creationId xmlns:a16="http://schemas.microsoft.com/office/drawing/2014/main" id="{60BA9EC6-FA34-485E-9D61-AFD4A99B86F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19" y="3069495"/>
            <a:ext cx="3439022" cy="540570"/>
          </a:xfrm>
          <a:prstGeom prst="rect">
            <a:avLst/>
          </a:prstGeom>
        </p:spPr>
      </p:pic>
      <p:pic>
        <p:nvPicPr>
          <p:cNvPr id="15" name="Рисунок 14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_{2} = -4;&#10;$&#10;&#10;&#10;\end{document}" title="IguanaTex Bitmap Display">
            <a:extLst>
              <a:ext uri="{FF2B5EF4-FFF2-40B4-BE49-F238E27FC236}">
                <a16:creationId xmlns:a16="http://schemas.microsoft.com/office/drawing/2014/main" id="{3015D044-7460-4B29-988B-052923B04D9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835" y="2570314"/>
            <a:ext cx="966109" cy="23195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F3D59DA-C7EC-4BD2-A9F2-0C27BFC6E91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91377" y="3696755"/>
            <a:ext cx="2948775" cy="2948775"/>
          </a:xfrm>
          <a:prstGeom prst="rect">
            <a:avLst/>
          </a:prstGeom>
        </p:spPr>
      </p:pic>
      <p:pic>
        <p:nvPicPr>
          <p:cNvPr id="26" name="Рисунок 25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ddot{\bs e} + k_d \dot{\bs e} + k_p \bs e = 0;&#10;$&#10;&#10;&#10;\end{document}" title="IguanaTex Bitmap Display">
            <a:extLst>
              <a:ext uri="{FF2B5EF4-FFF2-40B4-BE49-F238E27FC236}">
                <a16:creationId xmlns:a16="http://schemas.microsoft.com/office/drawing/2014/main" id="{398EEED2-A0E9-4C23-A5C8-7F43DC2C2C6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4" y="1026663"/>
            <a:ext cx="2045588" cy="254027"/>
          </a:xfrm>
          <a:prstGeom prst="rect">
            <a:avLst/>
          </a:prstGeom>
        </p:spPr>
      </p:pic>
      <p:pic>
        <p:nvPicPr>
          <p:cNvPr id="27" name="Рисунок 26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^2 + k_d \lambda + k_p = 0;&#10;$&#10;&#10;&#10;\end{document}" title="IguanaTex Bitmap Display">
            <a:extLst>
              <a:ext uri="{FF2B5EF4-FFF2-40B4-BE49-F238E27FC236}">
                <a16:creationId xmlns:a16="http://schemas.microsoft.com/office/drawing/2014/main" id="{2A299341-CAD1-4972-9EE9-94F7D1D777C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4" y="1585788"/>
            <a:ext cx="2036160" cy="289993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A590E452-9996-4ED9-8824-BE8B9EBEE1EA}"/>
              </a:ext>
            </a:extLst>
          </p:cNvPr>
          <p:cNvSpPr txBox="1">
            <a:spLocks/>
          </p:cNvSpPr>
          <p:nvPr/>
        </p:nvSpPr>
        <p:spPr>
          <a:xfrm>
            <a:off x="357158" y="214290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>
                <a:latin typeface="+mn-lt"/>
                <a:cs typeface="Times New Roman" pitchFamily="18" charset="0"/>
              </a:rPr>
              <a:t>Динамика</a:t>
            </a:r>
            <a:r>
              <a:rPr lang="en-US" sz="2800">
                <a:latin typeface="+mn-lt"/>
                <a:cs typeface="Times New Roman" pitchFamily="18" charset="0"/>
              </a:rPr>
              <a:t> </a:t>
            </a:r>
            <a:r>
              <a:rPr lang="ru-RU" sz="2800">
                <a:latin typeface="+mn-lt"/>
                <a:cs typeface="Times New Roman" pitchFamily="18" charset="0"/>
              </a:rPr>
              <a:t>ошибки.</a:t>
            </a:r>
            <a:endParaRPr lang="ru-RU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970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Динамика ошибки;&#10;&#10;&#10;\end{document}" title="IguanaTex Bitmap Display">
            <a:extLst>
              <a:ext uri="{FF2B5EF4-FFF2-40B4-BE49-F238E27FC236}">
                <a16:creationId xmlns:a16="http://schemas.microsoft.com/office/drawing/2014/main" id="{1E33459D-2157-4E5F-A193-6371D64898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02" y="1000614"/>
            <a:ext cx="2223643" cy="254650"/>
          </a:xfrm>
          <a:prstGeom prst="rect">
            <a:avLst/>
          </a:prstGeom>
        </p:spPr>
      </p:pic>
      <p:pic>
        <p:nvPicPr>
          <p:cNvPr id="28" name="Рисунок 27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Пример 3: $k_d=1$, $k_p=1$; $e(0)=1$, $\dot{e}(0)=1$;&#10;&#10;\end{document}" title="IguanaTex Bitmap Display">
            <a:extLst>
              <a:ext uri="{FF2B5EF4-FFF2-40B4-BE49-F238E27FC236}">
                <a16:creationId xmlns:a16="http://schemas.microsoft.com/office/drawing/2014/main" id="{54833009-702B-4BFA-93EE-D5E58C1FFED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20" y="2120809"/>
            <a:ext cx="5016926" cy="275239"/>
          </a:xfrm>
          <a:prstGeom prst="rect">
            <a:avLst/>
          </a:prstGeom>
        </p:spPr>
      </p:pic>
      <p:pic>
        <p:nvPicPr>
          <p:cNvPr id="17" name="Рисунок 16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_{1,2} = -\dfrac{1}{2} \pm \dfrac{\sqrt{3}}{2}i;&#10;$&#10;&#10;&#10;\end{document}" title="IguanaTex Bitmap Display">
            <a:extLst>
              <a:ext uri="{FF2B5EF4-FFF2-40B4-BE49-F238E27FC236}">
                <a16:creationId xmlns:a16="http://schemas.microsoft.com/office/drawing/2014/main" id="{2E56A45F-3FCA-477E-BDBA-ADDF5A4BC30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819" y="2445692"/>
            <a:ext cx="1994403" cy="588926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Характеристическое уравнение;&#10;&#10;&#10;\end{document}" title="IguanaTex Bitmap Display">
            <a:extLst>
              <a:ext uri="{FF2B5EF4-FFF2-40B4-BE49-F238E27FC236}">
                <a16:creationId xmlns:a16="http://schemas.microsoft.com/office/drawing/2014/main" id="{F1BA036D-6DFD-4BE7-866A-305CA874C3C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03" y="1590168"/>
            <a:ext cx="3727133" cy="254618"/>
          </a:xfrm>
          <a:prstGeom prst="rect">
            <a:avLst/>
          </a:prstGeom>
        </p:spPr>
      </p:pic>
      <p:pic>
        <p:nvPicPr>
          <p:cNvPr id="9" name="Рисунок 8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D = k_1^2 - 4k_2=1-4 = -3;&#10;$&#10;&#10;&#10;\end{document}" title="IguanaTex Bitmap Display">
            <a:extLst>
              <a:ext uri="{FF2B5EF4-FFF2-40B4-BE49-F238E27FC236}">
                <a16:creationId xmlns:a16="http://schemas.microsoft.com/office/drawing/2014/main" id="{4482F7ED-7285-4CF0-903D-4767FC4116C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19" y="2570315"/>
            <a:ext cx="3106194" cy="282073"/>
          </a:xfrm>
          <a:prstGeom prst="rect">
            <a:avLst/>
          </a:prstGeom>
        </p:spPr>
      </p:pic>
      <p:pic>
        <p:nvPicPr>
          <p:cNvPr id="19" name="Рисунок 18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 &#10;$&#10;e(t) = \sqrt{3}\exp(-0.5t)\sin(0.5\sqrt{3}t) + \exp(-0.5t)\cos(0.5\sqrt{3}t);&#10;$&#10;&#10;&#10;\end{document}" title="IguanaTex Bitmap Display">
            <a:extLst>
              <a:ext uri="{FF2B5EF4-FFF2-40B4-BE49-F238E27FC236}">
                <a16:creationId xmlns:a16="http://schemas.microsoft.com/office/drawing/2014/main" id="{061AA133-4C71-40AB-9C98-3B1D3FD4E4F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19" y="3069495"/>
            <a:ext cx="6527808" cy="29568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01381A7-1B5B-44F6-B1D7-0C60EE4EAB3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92151" y="3570506"/>
            <a:ext cx="3159698" cy="3159698"/>
          </a:xfrm>
          <a:prstGeom prst="rect">
            <a:avLst/>
          </a:prstGeom>
        </p:spPr>
      </p:pic>
      <p:pic>
        <p:nvPicPr>
          <p:cNvPr id="24" name="Рисунок 23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ddot{\bs e} + k_d \dot{\bs e} + k_p \bs e = 0;&#10;$&#10;&#10;&#10;\end{document}" title="IguanaTex Bitmap Display">
            <a:extLst>
              <a:ext uri="{FF2B5EF4-FFF2-40B4-BE49-F238E27FC236}">
                <a16:creationId xmlns:a16="http://schemas.microsoft.com/office/drawing/2014/main" id="{E65BEFB1-A179-476B-86CF-2FB67406372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4" y="1026663"/>
            <a:ext cx="2045588" cy="254027"/>
          </a:xfrm>
          <a:prstGeom prst="rect">
            <a:avLst/>
          </a:prstGeom>
        </p:spPr>
      </p:pic>
      <p:pic>
        <p:nvPicPr>
          <p:cNvPr id="25" name="Рисунок 24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^2 + k_d \lambda + k_p = 0;&#10;$&#10;&#10;&#10;\end{document}" title="IguanaTex Bitmap Display">
            <a:extLst>
              <a:ext uri="{FF2B5EF4-FFF2-40B4-BE49-F238E27FC236}">
                <a16:creationId xmlns:a16="http://schemas.microsoft.com/office/drawing/2014/main" id="{8AB81989-E3E9-4A0C-B945-1EEEED9DA1C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4" y="1585788"/>
            <a:ext cx="2036160" cy="289993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DD17383-4CC0-46A8-933A-AC7B62EE04B5}"/>
              </a:ext>
            </a:extLst>
          </p:cNvPr>
          <p:cNvSpPr txBox="1">
            <a:spLocks/>
          </p:cNvSpPr>
          <p:nvPr/>
        </p:nvSpPr>
        <p:spPr>
          <a:xfrm>
            <a:off x="357158" y="214290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>
                <a:latin typeface="+mn-lt"/>
                <a:cs typeface="Times New Roman" pitchFamily="18" charset="0"/>
              </a:rPr>
              <a:t>Динамика</a:t>
            </a:r>
            <a:r>
              <a:rPr lang="en-US" sz="2800">
                <a:latin typeface="+mn-lt"/>
                <a:cs typeface="Times New Roman" pitchFamily="18" charset="0"/>
              </a:rPr>
              <a:t> </a:t>
            </a:r>
            <a:r>
              <a:rPr lang="ru-RU" sz="2800">
                <a:latin typeface="+mn-lt"/>
                <a:cs typeface="Times New Roman" pitchFamily="18" charset="0"/>
              </a:rPr>
              <a:t>ошибки.</a:t>
            </a:r>
            <a:endParaRPr lang="ru-RU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096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Динамика ошибки;&#10;&#10;&#10;\end{document}" title="IguanaTex Bitmap Display">
            <a:extLst>
              <a:ext uri="{FF2B5EF4-FFF2-40B4-BE49-F238E27FC236}">
                <a16:creationId xmlns:a16="http://schemas.microsoft.com/office/drawing/2014/main" id="{1E33459D-2157-4E5F-A193-6371D64898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02" y="1000614"/>
            <a:ext cx="2223643" cy="254650"/>
          </a:xfrm>
          <a:prstGeom prst="rect">
            <a:avLst/>
          </a:prstGeom>
        </p:spPr>
      </p:pic>
      <p:pic>
        <p:nvPicPr>
          <p:cNvPr id="31" name="Рисунок 30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Пример 4: $k_d=1$, $k_p=-2$; $e(0)=1$, $\dot{e}(0)=2$;&#10;&#10;\end{document}" title="IguanaTex Bitmap Display">
            <a:extLst>
              <a:ext uri="{FF2B5EF4-FFF2-40B4-BE49-F238E27FC236}">
                <a16:creationId xmlns:a16="http://schemas.microsoft.com/office/drawing/2014/main" id="{9BBD05B6-4C23-4032-8771-787077E5537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20" y="2120808"/>
            <a:ext cx="5214206" cy="274709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Характеристическое уравнение;&#10;&#10;&#10;\end{document}" title="IguanaTex Bitmap Display">
            <a:extLst>
              <a:ext uri="{FF2B5EF4-FFF2-40B4-BE49-F238E27FC236}">
                <a16:creationId xmlns:a16="http://schemas.microsoft.com/office/drawing/2014/main" id="{F1BA036D-6DFD-4BE7-866A-305CA874C3C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03" y="1590168"/>
            <a:ext cx="3727133" cy="254618"/>
          </a:xfrm>
          <a:prstGeom prst="rect">
            <a:avLst/>
          </a:prstGeom>
        </p:spPr>
      </p:pic>
      <p:pic>
        <p:nvPicPr>
          <p:cNvPr id="33" name="Рисунок 32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D = k_d^2 - 4k_p=1+8 = 9;&#10;$&#10;&#10;&#10;\end{document}" title="IguanaTex Bitmap Display">
            <a:extLst>
              <a:ext uri="{FF2B5EF4-FFF2-40B4-BE49-F238E27FC236}">
                <a16:creationId xmlns:a16="http://schemas.microsoft.com/office/drawing/2014/main" id="{735B9BB2-EA67-4E36-8FCE-076C99DC10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19" y="2570314"/>
            <a:ext cx="2912352" cy="295300"/>
          </a:xfrm>
          <a:prstGeom prst="rect">
            <a:avLst/>
          </a:prstGeom>
        </p:spPr>
      </p:pic>
      <p:pic>
        <p:nvPicPr>
          <p:cNvPr id="27" name="Рисунок 26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 &#10;$&#10;e(t) = \dfrac{4}{3}\exp(t) - \dfrac{1}{3}\exp(-2t) ;&#10;$&#10;&#10;&#10;\end{document}" title="IguanaTex Bitmap Display">
            <a:extLst>
              <a:ext uri="{FF2B5EF4-FFF2-40B4-BE49-F238E27FC236}">
                <a16:creationId xmlns:a16="http://schemas.microsoft.com/office/drawing/2014/main" id="{92974125-D9D6-4363-8696-D0ABFD7AC57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19" y="3038728"/>
            <a:ext cx="3246047" cy="546593"/>
          </a:xfrm>
          <a:prstGeom prst="rect">
            <a:avLst/>
          </a:prstGeom>
        </p:spPr>
      </p:pic>
      <p:pic>
        <p:nvPicPr>
          <p:cNvPr id="13" name="Рисунок 12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_{1} = 1;&#10;$&#10;&#10;&#10;\end{document}" title="IguanaTex Bitmap Display">
            <a:extLst>
              <a:ext uri="{FF2B5EF4-FFF2-40B4-BE49-F238E27FC236}">
                <a16:creationId xmlns:a16="http://schemas.microsoft.com/office/drawing/2014/main" id="{9F7BA584-D66A-408A-B47B-8BD8D898F02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945" y="2556243"/>
            <a:ext cx="769099" cy="232451"/>
          </a:xfrm>
          <a:prstGeom prst="rect">
            <a:avLst/>
          </a:prstGeom>
        </p:spPr>
      </p:pic>
      <p:pic>
        <p:nvPicPr>
          <p:cNvPr id="15" name="Рисунок 14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_{2} = -2;&#10;$&#10;&#10;&#10;\end{document}" title="IguanaTex Bitmap Display">
            <a:extLst>
              <a:ext uri="{FF2B5EF4-FFF2-40B4-BE49-F238E27FC236}">
                <a16:creationId xmlns:a16="http://schemas.microsoft.com/office/drawing/2014/main" id="{FE8B0650-B0C4-4D6D-A161-E0099848643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835" y="2570315"/>
            <a:ext cx="967526" cy="23245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CEC542B-8708-408C-A0BF-3931F284963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32161" y="3596721"/>
            <a:ext cx="3079677" cy="3079677"/>
          </a:xfrm>
          <a:prstGeom prst="rect">
            <a:avLst/>
          </a:prstGeom>
        </p:spPr>
      </p:pic>
      <p:pic>
        <p:nvPicPr>
          <p:cNvPr id="29" name="Рисунок 28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ddot{\bs e} + k_d \dot{\bs e} + k_p \bs e = 0;&#10;$&#10;&#10;&#10;\end{document}" title="IguanaTex Bitmap Display">
            <a:extLst>
              <a:ext uri="{FF2B5EF4-FFF2-40B4-BE49-F238E27FC236}">
                <a16:creationId xmlns:a16="http://schemas.microsoft.com/office/drawing/2014/main" id="{F7D2DEAA-01B0-4E5D-8F98-5EB60667D04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4" y="1026663"/>
            <a:ext cx="2045588" cy="254027"/>
          </a:xfrm>
          <a:prstGeom prst="rect">
            <a:avLst/>
          </a:prstGeom>
        </p:spPr>
      </p:pic>
      <p:pic>
        <p:nvPicPr>
          <p:cNvPr id="30" name="Рисунок 29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^2 + k_d \lambda + k_p = 0;&#10;$&#10;&#10;&#10;\end{document}" title="IguanaTex Bitmap Display">
            <a:extLst>
              <a:ext uri="{FF2B5EF4-FFF2-40B4-BE49-F238E27FC236}">
                <a16:creationId xmlns:a16="http://schemas.microsoft.com/office/drawing/2014/main" id="{7C541B40-2987-44B1-B310-248DADF810F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4" y="1585788"/>
            <a:ext cx="2036160" cy="289993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EBFE16D6-A992-4A9E-9466-89D84E777E80}"/>
              </a:ext>
            </a:extLst>
          </p:cNvPr>
          <p:cNvSpPr txBox="1">
            <a:spLocks/>
          </p:cNvSpPr>
          <p:nvPr/>
        </p:nvSpPr>
        <p:spPr>
          <a:xfrm>
            <a:off x="357158" y="214290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>
                <a:latin typeface="+mn-lt"/>
                <a:cs typeface="Times New Roman" pitchFamily="18" charset="0"/>
              </a:rPr>
              <a:t>Динамика</a:t>
            </a:r>
            <a:r>
              <a:rPr lang="en-US" sz="2800">
                <a:latin typeface="+mn-lt"/>
                <a:cs typeface="Times New Roman" pitchFamily="18" charset="0"/>
              </a:rPr>
              <a:t> </a:t>
            </a:r>
            <a:r>
              <a:rPr lang="ru-RU" sz="2800">
                <a:latin typeface="+mn-lt"/>
                <a:cs typeface="Times New Roman" pitchFamily="18" charset="0"/>
              </a:rPr>
              <a:t>ошибки.</a:t>
            </a:r>
            <a:endParaRPr lang="ru-RU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920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Рисунок 78" descr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Мы хотим, чтобы при $t\rightarrow \infty$, $\bs e \rightarrow 0$. Зададим динамику ошибки в следующем виде:&#10;&#10;&#10;\end{document}" title="IguanaTex Bitmap Display">
            <a:extLst>
              <a:ext uri="{FF2B5EF4-FFF2-40B4-BE49-F238E27FC236}">
                <a16:creationId xmlns:a16="http://schemas.microsoft.com/office/drawing/2014/main" id="{00B2CD15-E12D-435C-92D8-4EADE10824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61" y="980728"/>
            <a:ext cx="8431077" cy="594827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ddot{\bs e} + k_d \dot{\bs e} + k_p \bs e = 0;&#10;$&#10;&#10;&#10;\end{document}" title="IguanaTex Bitmap Display">
            <a:extLst>
              <a:ext uri="{FF2B5EF4-FFF2-40B4-BE49-F238E27FC236}">
                <a16:creationId xmlns:a16="http://schemas.microsoft.com/office/drawing/2014/main" id="{7B20D2B1-EB1B-46E9-A005-4BF5E089307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41" y="1843795"/>
            <a:ext cx="2045588" cy="254027"/>
          </a:xfrm>
          <a:prstGeom prst="rect">
            <a:avLst/>
          </a:prstGeom>
        </p:spPr>
      </p:pic>
      <p:pic>
        <p:nvPicPr>
          <p:cNvPr id="5" name="Рисунок 4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Система является устойчивой, если корни характеристического уравнения имеют отрицательную действительную часть.&#10;&#10;\end{document}" title="IguanaTex Bitmap Display">
            <a:extLst>
              <a:ext uri="{FF2B5EF4-FFF2-40B4-BE49-F238E27FC236}">
                <a16:creationId xmlns:a16="http://schemas.microsoft.com/office/drawing/2014/main" id="{56E0C08D-5B30-40BC-BF49-2CD7C21E44A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62" y="2276872"/>
            <a:ext cx="8553545" cy="532372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^2 + k_d \lambda + k_p = 0;&#10;$&#10;&#10;&#10;\end{document}" title="IguanaTex Bitmap Display">
            <a:extLst>
              <a:ext uri="{FF2B5EF4-FFF2-40B4-BE49-F238E27FC236}">
                <a16:creationId xmlns:a16="http://schemas.microsoft.com/office/drawing/2014/main" id="{5DEA22B3-440F-401D-ACE8-2B2A6ABB9E4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41" y="3011134"/>
            <a:ext cx="2036160" cy="289993"/>
          </a:xfrm>
          <a:prstGeom prst="rect">
            <a:avLst/>
          </a:prstGeom>
        </p:spPr>
      </p:pic>
      <p:pic>
        <p:nvPicPr>
          <p:cNvPr id="9" name="Рисунок 8" descr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Характеристическое уравнение;&#10;&#10;&#10;\end{document}" title="IguanaTex Bitmap Display">
            <a:extLst>
              <a:ext uri="{FF2B5EF4-FFF2-40B4-BE49-F238E27FC236}">
                <a16:creationId xmlns:a16="http://schemas.microsoft.com/office/drawing/2014/main" id="{25D09E16-E963-474E-BE77-B55DCE16BD7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20" y="3038590"/>
            <a:ext cx="3727133" cy="254618"/>
          </a:xfrm>
          <a:prstGeom prst="rect">
            <a:avLst/>
          </a:prstGeom>
        </p:spPr>
      </p:pic>
      <p:pic>
        <p:nvPicPr>
          <p:cNvPr id="12" name="Рисунок 11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_{1,2} = \dfrac{-k_d \pm \sqrt{k_d^2 - 4k_p} }{2}&#10;$&#10;&#10;&#10;\end{document}" title="IguanaTex Bitmap Display">
            <a:extLst>
              <a:ext uri="{FF2B5EF4-FFF2-40B4-BE49-F238E27FC236}">
                <a16:creationId xmlns:a16="http://schemas.microsoft.com/office/drawing/2014/main" id="{DB5A8D36-74D6-415B-9C93-12116F23A3F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41" y="3717032"/>
            <a:ext cx="2745733" cy="597871"/>
          </a:xfrm>
          <a:prstGeom prst="rect">
            <a:avLst/>
          </a:prstGeom>
        </p:spPr>
      </p:pic>
      <p:pic>
        <p:nvPicPr>
          <p:cNvPr id="21" name="Рисунок 20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Если $k_d&gt;0$ и $k_p&gt;0$, то $k_d &gt; \sqrt{k_d^2 - 4k_p}$, следовательно $Re(\lambda_{1,2})$ &lt; 0.&#10;&#10;\end{document}" title="IguanaTex Bitmap Display">
            <a:extLst>
              <a:ext uri="{FF2B5EF4-FFF2-40B4-BE49-F238E27FC236}">
                <a16:creationId xmlns:a16="http://schemas.microsoft.com/office/drawing/2014/main" id="{FDD0DC29-92B2-4C59-B334-B2BB3597C73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65" y="4472544"/>
            <a:ext cx="8022469" cy="305927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09A3D65C-346E-4522-A5D3-1D20C00787FC}"/>
              </a:ext>
            </a:extLst>
          </p:cNvPr>
          <p:cNvSpPr txBox="1">
            <a:spLocks/>
          </p:cNvSpPr>
          <p:nvPr/>
        </p:nvSpPr>
        <p:spPr>
          <a:xfrm>
            <a:off x="357158" y="214290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Динамика</a:t>
            </a:r>
            <a:r>
              <a:rPr lang="en-US" sz="2800" dirty="0">
                <a:latin typeface="+mn-lt"/>
                <a:cs typeface="Times New Roman" pitchFamily="18" charset="0"/>
              </a:rPr>
              <a:t> </a:t>
            </a:r>
            <a:r>
              <a:rPr lang="ru-RU" sz="2800" dirty="0">
                <a:latin typeface="+mn-lt"/>
                <a:cs typeface="Times New Roman" pitchFamily="18" charset="0"/>
              </a:rPr>
              <a:t>ошибки.</a:t>
            </a:r>
            <a:r>
              <a:rPr lang="en-US" sz="2800" dirty="0">
                <a:latin typeface="+mn-lt"/>
                <a:cs typeface="Times New Roman" pitchFamily="18" charset="0"/>
              </a:rPr>
              <a:t> </a:t>
            </a:r>
            <a:r>
              <a:rPr lang="ru-RU" sz="2800" dirty="0">
                <a:latin typeface="+mn-lt"/>
                <a:cs typeface="Times New Roman" pitchFamily="18" charset="0"/>
              </a:rPr>
              <a:t>Выводы.</a:t>
            </a:r>
            <a:endParaRPr lang="ru-RU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24525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Движение по траектории с обратной связью.</a:t>
            </a:r>
            <a:endParaRPr lang="ru-RU" sz="2800" dirty="0">
              <a:latin typeface="+mn-lt"/>
            </a:endParaRPr>
          </a:p>
        </p:txBody>
      </p:sp>
      <p:pic>
        <p:nvPicPr>
          <p:cNvPr id="4" name="Рисунок 3" descr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Управление:&#10;&#10;&#10;\end{document}" title="IguanaTex Bitmap Display">
            <a:extLst>
              <a:ext uri="{FF2B5EF4-FFF2-40B4-BE49-F238E27FC236}">
                <a16:creationId xmlns:a16="http://schemas.microsoft.com/office/drawing/2014/main" id="{FF95F417-D6EC-4F8B-9FA2-8B27ABC953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06" y="1044008"/>
            <a:ext cx="1435509" cy="253484"/>
          </a:xfrm>
          <a:prstGeom prst="rect">
            <a:avLst/>
          </a:prstGeom>
        </p:spPr>
      </p:pic>
      <p:pic>
        <p:nvPicPr>
          <p:cNvPr id="18" name="Рисунок 17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bs u = \bs u_* - \bm A^{-1} (-k_d\dot{\bs e} - k_p \bs e);&#10;$&#10;&#10;&#10;\end{document}" title="IguanaTex Bitmap Display">
            <a:extLst>
              <a:ext uri="{FF2B5EF4-FFF2-40B4-BE49-F238E27FC236}">
                <a16:creationId xmlns:a16="http://schemas.microsoft.com/office/drawing/2014/main" id="{78C34C81-4482-497C-8870-73E3ACDA6A8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28" y="1027139"/>
            <a:ext cx="3137127" cy="290996"/>
          </a:xfrm>
          <a:prstGeom prst="rect">
            <a:avLst/>
          </a:prstGeom>
        </p:spPr>
      </p:pic>
      <p:pic>
        <p:nvPicPr>
          <p:cNvPr id="62" name="Рисунок 61" descr="\documentclass{article}&#10;\usepackage{amsmath}&#10;\pagestyle{empty}&#10;\begin{document}&#10;&#10;\begin{gather*}&#10;\begin{pmatrix}&#10;  a \\&#10;  \omega&#10;\end{pmatrix} =&#10;\begin{pmatrix}&#10;  \cos\alpha &amp; \sin\alpha \\&#10;  \dfrac{-\sin\alpha}{v} &amp; \dfrac{\cos\alpha}{v}   &#10;\end{pmatrix}&#10;\left(&#10;\begin{pmatrix}&#10;\ddot{f} \\&#10;\ddot{g}&#10;\end{pmatrix}&#10;+k_d&#10;\begin{pmatrix}&#10;\dot{f} - \dot{X} \\&#10;\dot{g} - \dot{Y}&#10;\end{pmatrix}&#10;+k_p&#10;\begin{pmatrix}&#10;f(t) - X \\&#10;g(t) - Y&#10;\end{pmatrix}&#10;\right);&#10;\end{gather*}&#10;&#10;&#10;\end{document}" title="IguanaTex Bitmap Display">
            <a:extLst>
              <a:ext uri="{FF2B5EF4-FFF2-40B4-BE49-F238E27FC236}">
                <a16:creationId xmlns:a16="http://schemas.microsoft.com/office/drawing/2014/main" id="{A20CAC3F-044D-400F-BB72-13EF65C5FD6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33" y="5369696"/>
            <a:ext cx="7570675" cy="817413"/>
          </a:xfrm>
          <a:prstGeom prst="rect">
            <a:avLst/>
          </a:prstGeom>
        </p:spPr>
      </p:pic>
      <p:pic>
        <p:nvPicPr>
          <p:cNvPr id="32" name="Рисунок 31" descr="\documentclass{article}&#10;\usepackage{amsmath}&#10;\pagestyle{empty}&#10;\begin{document}&#10;&#10;\begin{gather*}&#10;\boldsymbol u = &#10;\begin{pmatrix}&#10;a \\&#10;\omega&#10;\end{pmatrix};&#10;\end{gather*}&#10;&#10;&#10;&#10;\end{document}" title="IguanaTex Bitmap Display">
            <a:extLst>
              <a:ext uri="{FF2B5EF4-FFF2-40B4-BE49-F238E27FC236}">
                <a16:creationId xmlns:a16="http://schemas.microsoft.com/office/drawing/2014/main" id="{D35C9361-9B7F-42D2-9534-B0C80A777B0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32" y="1605874"/>
            <a:ext cx="1142642" cy="622383"/>
          </a:xfrm>
          <a:prstGeom prst="rect">
            <a:avLst/>
          </a:prstGeom>
        </p:spPr>
      </p:pic>
      <p:pic>
        <p:nvPicPr>
          <p:cNvPr id="17" name="Рисунок 16" descr="\documentclass{article}&#10;\usepackage{amsmath}&#10;\pagestyle{empty}&#10;\begin{document}&#10;&#10;\begin{gather*}&#10;\boldsymbol X = &#10;\begin{pmatrix}&#10;X \\&#10;Y&#10;\end{pmatrix};&#10;\end{gather*}&#10;&#10;&#10;&#10;\end{document}" title="IguanaTex Bitmap Display">
            <a:extLst>
              <a:ext uri="{FF2B5EF4-FFF2-40B4-BE49-F238E27FC236}">
                <a16:creationId xmlns:a16="http://schemas.microsoft.com/office/drawing/2014/main" id="{B67B514D-6726-4088-8B61-3CCD5021597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878" y="1605431"/>
            <a:ext cx="1294290" cy="622826"/>
          </a:xfrm>
          <a:prstGeom prst="rect">
            <a:avLst/>
          </a:prstGeom>
        </p:spPr>
      </p:pic>
      <p:pic>
        <p:nvPicPr>
          <p:cNvPr id="34" name="Рисунок 33" descr="\documentclass{article}&#10;\usepackage{amsmath}&#10;\pagestyle{empty}&#10;\begin{document}&#10;&#10;\begin{gather*}&#10;\boldsymbol X_* = &#10;\begin{pmatrix}&#10;x_* \\&#10;y_*&#10;\end{pmatrix}&#10;=&#10;\begin{pmatrix}&#10;f(t) \\&#10;g(t)&#10;\end{pmatrix};&#10;\end{gather*}&#10;&#10;&#10;&#10;\end{document}" title="IguanaTex Bitmap Display">
            <a:extLst>
              <a:ext uri="{FF2B5EF4-FFF2-40B4-BE49-F238E27FC236}">
                <a16:creationId xmlns:a16="http://schemas.microsoft.com/office/drawing/2014/main" id="{702B9AAF-AD4D-4F33-AE99-6B30C536CF9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86" y="1605875"/>
            <a:ext cx="2611548" cy="625043"/>
          </a:xfrm>
          <a:prstGeom prst="rect">
            <a:avLst/>
          </a:prstGeom>
        </p:spPr>
      </p:pic>
      <p:pic>
        <p:nvPicPr>
          <p:cNvPr id="47" name="Рисунок 46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bs e = \bs X_* - \bs X=&#10;\begin{pmatrix}&#10;f(t) \\&#10;g(t)&#10;\end{pmatrix}&#10;-&#10;\begin{pmatrix}&#10;X\\&#10;Y&#10;\end{pmatrix}&#10;=&#10;\begin{pmatrix}&#10;f(t) - X \\&#10;g(t) - Y&#10;\end{pmatrix};&#10;$&#10;&#10;&#10;\end{document}" title="IguanaTex Bitmap Display">
            <a:extLst>
              <a:ext uri="{FF2B5EF4-FFF2-40B4-BE49-F238E27FC236}">
                <a16:creationId xmlns:a16="http://schemas.microsoft.com/office/drawing/2014/main" id="{946950E0-A864-41F8-BFE2-74595FB467F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32" y="3429000"/>
            <a:ext cx="5255332" cy="611581"/>
          </a:xfrm>
          <a:prstGeom prst="rect">
            <a:avLst/>
          </a:prstGeom>
        </p:spPr>
      </p:pic>
      <p:pic>
        <p:nvPicPr>
          <p:cNvPr id="9" name="Рисунок 8" descr="\documentclass{article}&#10;\usepackage{amsmath}&#10;\pagestyle{empty}&#10;\usepackage[english,russian]{babel}&#10;\usepackage[papersize={17 cm,15.4 cm}]{geometry}&#10;\newcommand{\bs}[1]{\boldsymbol{#1}}&#10;\newcommand{\bm}[1]{\mathbf{#1}}&#10;\begin{document}&#10;\noindent&#10;$&#10;\bs u_* = \bm A^{-1} \ddot{\bs X_*}&#10;$;&#10;&#10;&#10;\end{document}" title="IguanaTex Bitmap Display">
            <a:extLst>
              <a:ext uri="{FF2B5EF4-FFF2-40B4-BE49-F238E27FC236}">
                <a16:creationId xmlns:a16="http://schemas.microsoft.com/office/drawing/2014/main" id="{A7BBDDDD-DE63-4001-ADBC-3C46129B43C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19" y="1730488"/>
            <a:ext cx="1558255" cy="308873"/>
          </a:xfrm>
          <a:prstGeom prst="rect">
            <a:avLst/>
          </a:prstGeom>
        </p:spPr>
      </p:pic>
      <p:pic>
        <p:nvPicPr>
          <p:cNvPr id="12" name="Рисунок 11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bm A =&#10;\begin{pmatrix}&#10;  \cos\alpha &amp; -v\sin\alpha \\&#10;  \sin\alpha &amp; v\cos\alpha   &#10;\end{pmatrix}&#10;$ ;&#10;&#10;&#10;\end{document}" title="IguanaTex Bitmap Display">
            <a:extLst>
              <a:ext uri="{FF2B5EF4-FFF2-40B4-BE49-F238E27FC236}">
                <a16:creationId xmlns:a16="http://schemas.microsoft.com/office/drawing/2014/main" id="{462FB76C-D95C-4BFA-A74D-02F273C103D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32" y="2465575"/>
            <a:ext cx="2738286" cy="608000"/>
          </a:xfrm>
          <a:prstGeom prst="rect">
            <a:avLst/>
          </a:prstGeom>
        </p:spPr>
      </p:pic>
      <p:pic>
        <p:nvPicPr>
          <p:cNvPr id="30" name="Рисунок 29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bm A^{-1} =&#10;\begin{pmatrix}&#10;  \cos\alpha &amp; \sin\alpha \\&#10;  \dfrac{-\sin\alpha}{v} &amp; \dfrac{\cos\alpha}{v}   &#10;\end{pmatrix}&#10;$ ;&#10;&#10;&#10;\end{document}" title="IguanaTex Bitmap Display">
            <a:extLst>
              <a:ext uri="{FF2B5EF4-FFF2-40B4-BE49-F238E27FC236}">
                <a16:creationId xmlns:a16="http://schemas.microsoft.com/office/drawing/2014/main" id="{EAF83071-2553-47F9-8811-192A42CAD4F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649" y="2373098"/>
            <a:ext cx="3034249" cy="792955"/>
          </a:xfrm>
          <a:prstGeom prst="rect">
            <a:avLst/>
          </a:prstGeom>
        </p:spPr>
      </p:pic>
      <p:pic>
        <p:nvPicPr>
          <p:cNvPr id="56" name="Рисунок 55" descr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bs u = \bm A^{-1} ( \ddot{\bs X_*} - (-k_d\dot{\bs e} - k_p \bs e) )= \bm A^{-1} ( \ddot{\bs X_*} +k_d\dot{\bs e} + k_p \bs e )&#10; ;&#10;$&#10;&#10;&#10;\end{document}" title="IguanaTex Bitmap Display">
            <a:extLst>
              <a:ext uri="{FF2B5EF4-FFF2-40B4-BE49-F238E27FC236}">
                <a16:creationId xmlns:a16="http://schemas.microsoft.com/office/drawing/2014/main" id="{D3D90FEA-0528-436D-A9E3-C10896AF779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33" y="4451637"/>
            <a:ext cx="6233265" cy="31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6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104222"/>
            <a:ext cx="8143932" cy="57150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Движение по траектории. Программное управление.</a:t>
            </a:r>
            <a:endParaRPr lang="ru-RU" sz="2800" dirty="0">
              <a:latin typeface="+mn-lt"/>
            </a:endParaRPr>
          </a:p>
        </p:txBody>
      </p:sp>
      <p:pic>
        <p:nvPicPr>
          <p:cNvPr id="28" name="Рисунок 27" descr="\documentclass{article}&#10;\usepackage{amsmath}&#10;\usepackage[english,russian]{babel}&#10;&#10;\pagestyle{empty}&#10;\begin{document}&#10;&#10;Для траектории вида &#10;&#10;\qquad $X(t) = f(t)$&#10;&#10;\qquad$Y(t) = g(t)$&#10;&#10;можно найти точки $P_i$ и углы $\alpha_i$.&#10;&#10;\end{document}" title="IguanaTex Bitmap Display">
            <a:extLst>
              <a:ext uri="{FF2B5EF4-FFF2-40B4-BE49-F238E27FC236}">
                <a16:creationId xmlns:a16="http://schemas.microsoft.com/office/drawing/2014/main" id="{DC8F755E-5DE5-4E59-933D-C573EE675E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026" y="1797718"/>
            <a:ext cx="3894291" cy="1175829"/>
          </a:xfrm>
          <a:prstGeom prst="rect">
            <a:avLst/>
          </a:prstGeom>
        </p:spPr>
      </p:pic>
      <p:pic>
        <p:nvPicPr>
          <p:cNvPr id="17" name="Рисунок 16" descr="\documentclass{article}&#10;\usepackage{amsmath}&#10;\pagestyle{empty}&#10;\begin{document}&#10;&#10;$&#10;\alpha_i = \arctan\left(\dfrac{Y_i - Y_{i-1}}{X_i - X_{i-1}}\right)&#10;$&#10;&#10;&#10;\end{document}" title="IguanaTex Bitmap Display">
            <a:extLst>
              <a:ext uri="{FF2B5EF4-FFF2-40B4-BE49-F238E27FC236}">
                <a16:creationId xmlns:a16="http://schemas.microsoft.com/office/drawing/2014/main" id="{5C8E6725-187D-4BC6-BFEF-5D55EFD6DF4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29" y="3154302"/>
            <a:ext cx="2864943" cy="61543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93D0AB3-FFC4-4561-9FE5-814F3760537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1685098"/>
            <a:ext cx="3786714" cy="2525226"/>
          </a:xfrm>
          <a:prstGeom prst="rect">
            <a:avLst/>
          </a:prstGeom>
        </p:spPr>
      </p:pic>
      <p:pic>
        <p:nvPicPr>
          <p:cNvPr id="22" name="Рисунок 21" descr="\documentclass{article}&#10;\usepackage{amsmath}&#10;\pagestyle{empty}&#10;\begin{document}&#10;&#10;\begin{gather*}&#10;P_i = (X_i;Y_i);&#10;\end{gather*}&#10;&#10;&#10;\end{document}" title="IguanaTex Bitmap Display">
            <a:extLst>
              <a:ext uri="{FF2B5EF4-FFF2-40B4-BE49-F238E27FC236}">
                <a16:creationId xmlns:a16="http://schemas.microsoft.com/office/drawing/2014/main" id="{6EE6DC03-9B63-49C6-8B9C-7A13A8DCBFD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545" y="3329220"/>
            <a:ext cx="1462160" cy="255466"/>
          </a:xfrm>
          <a:prstGeom prst="rect">
            <a:avLst/>
          </a:prstGeom>
        </p:spPr>
      </p:pic>
      <p:pic>
        <p:nvPicPr>
          <p:cNvPr id="24" name="Рисунок 23" descr="\documentclass{article}&#10;\usepackage{amsmath}&#10;\pagestyle{empty}&#10;\begin{document}&#10;&#10;\begin{gather*}&#10;l = \sqrt{(X_i - X_{i+1})^2 + (Y_i - Y_{i+1})^2};&#10;\end{gather*}&#10;&#10;&#10;\end{document}" title="IguanaTex Bitmap Display">
            <a:extLst>
              <a:ext uri="{FF2B5EF4-FFF2-40B4-BE49-F238E27FC236}">
                <a16:creationId xmlns:a16="http://schemas.microsoft.com/office/drawing/2014/main" id="{D6BC61E2-A165-4328-9346-4FC1557D0AA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955" y="4771961"/>
            <a:ext cx="3829081" cy="305462"/>
          </a:xfrm>
          <a:prstGeom prst="rect">
            <a:avLst/>
          </a:prstGeom>
        </p:spPr>
      </p:pic>
      <p:pic>
        <p:nvPicPr>
          <p:cNvPr id="25" name="Рисунок 24" descr="\documentclass{article}&#10;\usepackage{amsmath}&#10;\pagestyle{empty}&#10;\begin{document}&#10;&#10;\begin{gather*}&#10;v = \dfrac{l}{\Delta t};&#10;\end{gather*}&#10;&#10;&#10;\end{document}" title="IguanaTex Bitmap Display">
            <a:extLst>
              <a:ext uri="{FF2B5EF4-FFF2-40B4-BE49-F238E27FC236}">
                <a16:creationId xmlns:a16="http://schemas.microsoft.com/office/drawing/2014/main" id="{7F0A176A-3110-4955-86EF-05B0C690A2C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624" y="5462179"/>
            <a:ext cx="879116" cy="526129"/>
          </a:xfrm>
          <a:prstGeom prst="rect">
            <a:avLst/>
          </a:prstGeom>
        </p:spPr>
      </p:pic>
      <p:pic>
        <p:nvPicPr>
          <p:cNvPr id="27" name="Рисунок 26" descr="\documentclass{article}&#10;\usepackage{amsmath}&#10;\pagestyle{empty}&#10;\begin{document}&#10;&#10;\begin{gather*}&#10;\omega = \dfrac{\alpha_{i+1} - \alpha}{\Delta t};&#10;\end{gather*}&#10;&#10;&#10;\end{document}" title="IguanaTex Bitmap Display">
            <a:extLst>
              <a:ext uri="{FF2B5EF4-FFF2-40B4-BE49-F238E27FC236}">
                <a16:creationId xmlns:a16="http://schemas.microsoft.com/office/drawing/2014/main" id="{504139BB-F2EE-400E-AEB8-7CC6361FF3E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730" y="5513919"/>
            <a:ext cx="1592306" cy="462096"/>
          </a:xfrm>
          <a:prstGeom prst="rect">
            <a:avLst/>
          </a:prstGeom>
        </p:spPr>
      </p:pic>
      <p:pic>
        <p:nvPicPr>
          <p:cNvPr id="29" name="Рисунок 28" descr="\documentclass{article}&#10;\usepackage{amsmath}&#10;\usepackage[english,russian]{babel}&#10;&#10;\pagestyle{empty}&#10;\begin{document}&#10;&#10;$\Delta t$ -- выбираем сами;&#10;&#10;\end{document}" title="IguanaTex Bitmap Display">
            <a:extLst>
              <a:ext uri="{FF2B5EF4-FFF2-40B4-BE49-F238E27FC236}">
                <a16:creationId xmlns:a16="http://schemas.microsoft.com/office/drawing/2014/main" id="{9E1537BB-6780-48CD-B6C1-C71BD4F005C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244" y="6340718"/>
            <a:ext cx="2405265" cy="235387"/>
          </a:xfrm>
          <a:prstGeom prst="rect">
            <a:avLst/>
          </a:prstGeom>
        </p:spPr>
      </p:pic>
      <p:pic>
        <p:nvPicPr>
          <p:cNvPr id="15" name="Рисунок 14" descr="\documentclass{article}&#10;\usepackage{amsmath}&#10;\usepackage[english,russian]{babel}&#10;&#10;\pagestyle{empty}&#10;\begin{document}&#10;&#10;Допущение: при движении робота по траектории, ориентация робота (курсовой угол) в каждой точке сонаправлена с касательной к траектории в этой точке.&#10;&#10;\end{document}" title="IguanaTex Bitmap Display">
            <a:extLst>
              <a:ext uri="{FF2B5EF4-FFF2-40B4-BE49-F238E27FC236}">
                <a16:creationId xmlns:a16="http://schemas.microsoft.com/office/drawing/2014/main" id="{874CFA51-9978-47F4-9052-1CC5F8CEF50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7" y="798571"/>
            <a:ext cx="8785626" cy="813812"/>
          </a:xfrm>
          <a:prstGeom prst="rect">
            <a:avLst/>
          </a:prstGeom>
        </p:spPr>
      </p:pic>
      <p:pic>
        <p:nvPicPr>
          <p:cNvPr id="34" name="Объект 33">
            <a:extLst>
              <a:ext uri="{FF2B5EF4-FFF2-40B4-BE49-F238E27FC236}">
                <a16:creationId xmlns:a16="http://schemas.microsoft.com/office/drawing/2014/main" id="{8AE01D8D-154B-4390-8A48-EAC6F1B9D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64" y="4207694"/>
            <a:ext cx="4156581" cy="2599020"/>
          </a:xfrm>
        </p:spPr>
      </p:pic>
    </p:spTree>
    <p:extLst>
      <p:ext uri="{BB962C8B-B14F-4D97-AF65-F5344CB8AC3E}">
        <p14:creationId xmlns:p14="http://schemas.microsoft.com/office/powerpoint/2010/main" val="3285802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Движение по траектории с обратной связью.</a:t>
            </a:r>
            <a:endParaRPr lang="ru-RU" sz="2800" dirty="0">
              <a:latin typeface="+mn-lt"/>
            </a:endParaRPr>
          </a:p>
        </p:txBody>
      </p:sp>
      <p:pic>
        <p:nvPicPr>
          <p:cNvPr id="62" name="Рисунок 61" descr="\documentclass{article}&#10;\usepackage{amsmath}&#10;\pagestyle{empty}&#10;\begin{document}&#10;&#10;\begin{gather*}&#10;\begin{pmatrix}&#10;  a \\&#10;  \omega&#10;\end{pmatrix} =&#10;\begin{pmatrix}&#10;  \cos\alpha &amp; \sin\alpha \\&#10;  \dfrac{-\sin\alpha}{v} &amp; \dfrac{\cos\alpha}{v}   &#10;\end{pmatrix}&#10;\left(&#10;\begin{pmatrix}&#10;\ddot{f} \\&#10;\ddot{g}&#10;\end{pmatrix}&#10;+k_d&#10;\begin{pmatrix}&#10;\dot{f} - \dot{X} \\&#10;\dot{g} - \dot{Y}&#10;\end{pmatrix}&#10;+k_p&#10;\begin{pmatrix}&#10;f(t) - X \\&#10;g(t) - Y&#10;\end{pmatrix}&#10;\right);&#10;\end{gather*}&#10;&#10;&#10;\end{document}" title="IguanaTex Bitmap Display">
            <a:extLst>
              <a:ext uri="{FF2B5EF4-FFF2-40B4-BE49-F238E27FC236}">
                <a16:creationId xmlns:a16="http://schemas.microsoft.com/office/drawing/2014/main" id="{A20CAC3F-044D-400F-BB72-13EF65C5FD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80728"/>
            <a:ext cx="7570675" cy="817413"/>
          </a:xfrm>
          <a:prstGeom prst="rect">
            <a:avLst/>
          </a:prstGeom>
        </p:spPr>
      </p:pic>
      <p:pic>
        <p:nvPicPr>
          <p:cNvPr id="7" name="Рисунок 6" descr="\documentclass{article}&#10;\usepackage{amsmath}&#10;\pagestyle{empty}&#10;\begin{document}&#10;&#10;\begin{gather*}&#10;\begin{pmatrix}&#10;  a \\&#10;  \omega&#10;\end{pmatrix} =&#10;\begin{pmatrix}&#10;  \cos\alpha &amp; \sin\alpha \\&#10;  \dfrac{-\sin\alpha}{v} &amp; \dfrac{\cos\alpha}{v}   &#10;\end{pmatrix}&#10;\begin{pmatrix}&#10;\ddot{f} +k_d(\dot{f} - \dot{X}) + k_p(f(t) - X) \\&#10;\ddot{g} + k_d(\dot{g} - \dot{Y}) + k_p(g(t) - Y)&#10;\end{pmatrix};&#10;\end{gather*}&#10;&#10;&#10;\end{document}" title="IguanaTex Bitmap Display">
            <a:extLst>
              <a:ext uri="{FF2B5EF4-FFF2-40B4-BE49-F238E27FC236}">
                <a16:creationId xmlns:a16="http://schemas.microsoft.com/office/drawing/2014/main" id="{638675B1-A310-4985-B741-57340F16375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76872"/>
            <a:ext cx="6760848" cy="821416"/>
          </a:xfrm>
          <a:prstGeom prst="rect">
            <a:avLst/>
          </a:prstGeom>
        </p:spPr>
      </p:pic>
      <p:pic>
        <p:nvPicPr>
          <p:cNvPr id="26" name="Рисунок 25" descr="\documentclass{article}&#10;\usepackage{amsmath}&#10;\pagestyle{empty}&#10;\begin{document}&#10;&#10;\begin{gather*}&#10;  a = \cos\alpha (\ddot{f} +k_d(\dot{f} - \dot{X}) + k_p(f - X)) + \sin\alpha (\ddot{g} + k_d(\dot{g} - \dot{Y}) + k_p(g - Y));&#10;\end{gather*}&#10;&#10;&#10;\end{document}" title="IguanaTex Bitmap Display">
            <a:extLst>
              <a:ext uri="{FF2B5EF4-FFF2-40B4-BE49-F238E27FC236}">
                <a16:creationId xmlns:a16="http://schemas.microsoft.com/office/drawing/2014/main" id="{A3F1031C-1AE3-4A9D-9DA6-EE54777BE32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759713"/>
            <a:ext cx="8274920" cy="321940"/>
          </a:xfrm>
          <a:prstGeom prst="rect">
            <a:avLst/>
          </a:prstGeom>
        </p:spPr>
      </p:pic>
      <p:pic>
        <p:nvPicPr>
          <p:cNvPr id="24" name="Рисунок 23" descr="\documentclass{article}&#10;\usepackage{amsmath}&#10;\pagestyle{empty}&#10;\begin{document}&#10;&#10;\begin{gather*}&#10;  \omega = \dfrac{-\sin\alpha}{v} (\ddot{f} +k_d(\dot{f} - \dot{X}) + k_p(f - X)) + \dfrac{\cos\alpha}{v} (\ddot{g} + k_d(\dot{g} - \dot{Y}) + k_p(g - Y));&#10;\end{gather*}&#10;&#10;&#10;\end{document}" title="IguanaTex Bitmap Display">
            <a:extLst>
              <a:ext uri="{FF2B5EF4-FFF2-40B4-BE49-F238E27FC236}">
                <a16:creationId xmlns:a16="http://schemas.microsoft.com/office/drawing/2014/main" id="{44671539-FA29-4044-B91D-060B2B3070F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92" y="4221088"/>
            <a:ext cx="8679587" cy="5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Программная реализация.</a:t>
            </a:r>
            <a:endParaRPr lang="ru-RU" sz="2800" dirty="0">
              <a:latin typeface="+mn-lt"/>
            </a:endParaRPr>
          </a:p>
        </p:txBody>
      </p:sp>
      <p:pic>
        <p:nvPicPr>
          <p:cNvPr id="26" name="Рисунок 25" descr="\documentclass{article}&#10;\usepackage{amsmath}&#10;\pagestyle{empty}&#10;\begin{document}&#10;&#10;\begin{gather*}&#10;  a = \cos\alpha (\ddot{f} +k_d(\dot{f} - \dot{X}) + k_p(f - X)) + \sin\alpha (\ddot{g} + k_d(\dot{g} - \dot{Y}) + k_p(g - Y));&#10;\end{gather*}&#10;&#10;&#10;\end{document}" title="IguanaTex Bitmap Display">
            <a:extLst>
              <a:ext uri="{FF2B5EF4-FFF2-40B4-BE49-F238E27FC236}">
                <a16:creationId xmlns:a16="http://schemas.microsoft.com/office/drawing/2014/main" id="{A3F1031C-1AE3-4A9D-9DA6-EE54777BE3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908720"/>
            <a:ext cx="8274920" cy="321940"/>
          </a:xfrm>
          <a:prstGeom prst="rect">
            <a:avLst/>
          </a:prstGeom>
        </p:spPr>
      </p:pic>
      <p:pic>
        <p:nvPicPr>
          <p:cNvPr id="24" name="Рисунок 23" descr="\documentclass{article}&#10;\usepackage{amsmath}&#10;\pagestyle{empty}&#10;\begin{document}&#10;&#10;\begin{gather*}&#10;  \omega = \dfrac{-\sin\alpha}{v} (\ddot{f} +k_d(\dot{f} - \dot{X}) + k_p(f - X)) + \dfrac{\cos\alpha}{v} (\ddot{g} + k_d(\dot{g} - \dot{Y}) + k_p(g - Y));&#10;\end{gather*}&#10;&#10;&#10;\end{document}" title="IguanaTex Bitmap Display">
            <a:extLst>
              <a:ext uri="{FF2B5EF4-FFF2-40B4-BE49-F238E27FC236}">
                <a16:creationId xmlns:a16="http://schemas.microsoft.com/office/drawing/2014/main" id="{44671539-FA29-4044-B91D-060B2B3070F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8" y="1370095"/>
            <a:ext cx="8679587" cy="538463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Функции $f$ и $g$ заданы аналитически, $\dot{f}, \dot{g}, \ddot{f}, \ddot{g}$ находим дифференцированием. Все эти функции зависят только от времени $t$, на каждом шаге подставляем текущее время, получаем для каждой функции одно число.&#10;&#10;&#10;\end{document}" title="IguanaTex Bitmap Display">
            <a:extLst>
              <a:ext uri="{FF2B5EF4-FFF2-40B4-BE49-F238E27FC236}">
                <a16:creationId xmlns:a16="http://schemas.microsoft.com/office/drawing/2014/main" id="{FC7D6B8F-AE0E-48E1-A507-613C798356B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62" y="2204864"/>
            <a:ext cx="8434669" cy="10049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346311-769C-4AB0-9D0F-5D89CF6E864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616" y="4396324"/>
            <a:ext cx="2714625" cy="2400300"/>
          </a:xfrm>
          <a:prstGeom prst="rect">
            <a:avLst/>
          </a:prstGeom>
        </p:spPr>
      </p:pic>
      <p:pic>
        <p:nvPicPr>
          <p:cNvPr id="19" name="Рисунок 18" descr="\documentclass{article}&#10;\usepackage{amsmath}&#10;\usepackage{amsfonts}&#10;\pagestyle{empty}&#10;\usepackage[english,russian]{babel}&#10;\usepackage[papersize={9.5 cm,15.4 cm}]{geometry}&#10;\newcommand{\bs}[1]{\boldsymbol{#1}}&#10;\newcommand{\bm}[1]{\mathbf{#1}}&#10;&#10;\begin{document}&#10;\noindent&#10;Вычисление значения функций $f,g$ и их производных, в программе удобно реализовать в виде функций с аргументом $t$.&#10;&#10;&#10;\end{document}" title="IguanaTex Bitmap Display">
            <a:extLst>
              <a:ext uri="{FF2B5EF4-FFF2-40B4-BE49-F238E27FC236}">
                <a16:creationId xmlns:a16="http://schemas.microsoft.com/office/drawing/2014/main" id="{B8055E78-E54F-4FEC-9061-5F8C5B1CF38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63" y="3429000"/>
            <a:ext cx="4782914" cy="844522"/>
          </a:xfrm>
          <a:prstGeom prst="rect">
            <a:avLst/>
          </a:prstGeom>
        </p:spPr>
      </p:pic>
      <p:pic>
        <p:nvPicPr>
          <p:cNvPr id="25" name="Рисунок 24" descr="\documentclass{article}&#10;\usepackage{amsmath}&#10;\usepackage{amsfonts}&#10;\pagestyle{empty}&#10;\usepackage[english,russian]{babel}&#10;\usepackage[papersize={7 cm,15.4 cm}]{geometry}&#10;\newcommand{\bs}[1]{\boldsymbol{#1}}&#10;\newcommand{\bm}[1]{\mathbf{#1}}&#10;&#10;\begin{document}&#10;\noindent&#10;Значения $X$, $Y$ и $\alpha$ -- текущие координаты робота, берем из топика /odom.&#10;&#10;&#10;\end{document}" title="IguanaTex Bitmap Display">
            <a:extLst>
              <a:ext uri="{FF2B5EF4-FFF2-40B4-BE49-F238E27FC236}">
                <a16:creationId xmlns:a16="http://schemas.microsoft.com/office/drawing/2014/main" id="{DAC3279F-08BA-43D1-A7C2-19FFE10744F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428029"/>
            <a:ext cx="3518767" cy="858499"/>
          </a:xfrm>
          <a:prstGeom prst="rect">
            <a:avLst/>
          </a:prstGeom>
        </p:spPr>
      </p:pic>
      <p:pic>
        <p:nvPicPr>
          <p:cNvPr id="29" name="Рисунок 28" descr="\documentclass{article}&#10;\usepackage{amsmath}&#10;\usepackage{amsfonts}&#10;\pagestyle{empty}&#10;\usepackage[english,russian]{babel}&#10;\usepackage[papersize={7 cm,15.4 cm}]{geometry}&#10;\newcommand{\bs}[1]{\boldsymbol{#1}}&#10;\newcommand{\bm}[1]{\mathbf{#1}}&#10;&#10;\begin{document}&#10;\noindent&#10;А значения $\dot{X}$ и $\dot{Y}$ выражаем из уравнений:&#10;&#10;&#10;\end{document}" title="IguanaTex Bitmap Display">
            <a:extLst>
              <a:ext uri="{FF2B5EF4-FFF2-40B4-BE49-F238E27FC236}">
                <a16:creationId xmlns:a16="http://schemas.microsoft.com/office/drawing/2014/main" id="{4829EBAA-3FB9-4549-B068-8CEA38387D6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24" y="4431295"/>
            <a:ext cx="3519345" cy="595934"/>
          </a:xfrm>
          <a:prstGeom prst="rect">
            <a:avLst/>
          </a:prstGeom>
        </p:spPr>
      </p:pic>
      <p:pic>
        <p:nvPicPr>
          <p:cNvPr id="32" name="Рисунок 31" descr="\documentclass{article}&#10;\usepackage{amsmath}&#10;\pagestyle{empty}&#10;\begin{document}&#10;&#10;\begin{gather*}&#10;\begin{matrix}&#10;\dot{X} = v\cos(\alpha), \\&#10;\dot{Y} = v\sin(\alpha),&#10;\end{matrix}&#10;\end{gather*}&#10;&#10;&#10;\end{document}" title="IguanaTex Bitmap Display">
            <a:extLst>
              <a:ext uri="{FF2B5EF4-FFF2-40B4-BE49-F238E27FC236}">
                <a16:creationId xmlns:a16="http://schemas.microsoft.com/office/drawing/2014/main" id="{F45B387A-0F92-4CE3-A91D-8BC9AC6C38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25" y="5171995"/>
            <a:ext cx="1490869" cy="625464"/>
          </a:xfrm>
          <a:prstGeom prst="rect">
            <a:avLst/>
          </a:prstGeom>
        </p:spPr>
      </p:pic>
      <p:pic>
        <p:nvPicPr>
          <p:cNvPr id="35" name="Рисунок 34" descr="\documentclass{article}&#10;\usepackage{amsmath}&#10;\usepackage{amsfonts}&#10;\pagestyle{empty}&#10;\usepackage[english,russian]{babel}&#10;\usepackage[papersize={7 cm,15.4 cm}]{geometry}&#10;\newcommand{\bs}[1]{\boldsymbol{#1}}&#10;\newcommand{\bm}[1]{\mathbf{#1}}&#10;&#10;\begin{document}&#10;\noindent&#10;где $v$ -- текущая линейная скорость робота, берем из топика /odom.&#10;&#10;&#10;&#10;\end{document}" title="IguanaTex Bitmap Display">
            <a:extLst>
              <a:ext uri="{FF2B5EF4-FFF2-40B4-BE49-F238E27FC236}">
                <a16:creationId xmlns:a16="http://schemas.microsoft.com/office/drawing/2014/main" id="{C1334C99-E53F-425A-815B-FCC5A9BB1E9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792" y="5934126"/>
            <a:ext cx="3526028" cy="83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6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Программная реализация.</a:t>
            </a:r>
            <a:endParaRPr lang="ru-RU" sz="2800" dirty="0">
              <a:latin typeface="+mn-lt"/>
            </a:endParaRPr>
          </a:p>
        </p:txBody>
      </p:sp>
      <p:pic>
        <p:nvPicPr>
          <p:cNvPr id="26" name="Рисунок 25" descr="\documentclass{article}&#10;\usepackage{amsmath}&#10;\pagestyle{empty}&#10;\begin{document}&#10;&#10;\begin{gather*}&#10;  a = \cos\alpha (\ddot{f} +k_d(\dot{f} - \dot{X}) + k_p(f - X)) + \sin\alpha (\ddot{g} + k_d(\dot{g} - \dot{Y}) + k_p(g - Y));&#10;\end{gather*}&#10;&#10;&#10;\end{document}" title="IguanaTex Bitmap Display">
            <a:extLst>
              <a:ext uri="{FF2B5EF4-FFF2-40B4-BE49-F238E27FC236}">
                <a16:creationId xmlns:a16="http://schemas.microsoft.com/office/drawing/2014/main" id="{A3F1031C-1AE3-4A9D-9DA6-EE54777BE3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908720"/>
            <a:ext cx="8274920" cy="321940"/>
          </a:xfrm>
          <a:prstGeom prst="rect">
            <a:avLst/>
          </a:prstGeom>
        </p:spPr>
      </p:pic>
      <p:pic>
        <p:nvPicPr>
          <p:cNvPr id="24" name="Рисунок 23" descr="\documentclass{article}&#10;\usepackage{amsmath}&#10;\pagestyle{empty}&#10;\begin{document}&#10;&#10;\begin{gather*}&#10;  \omega = \dfrac{-\sin\alpha}{v} (\ddot{f} +k_d(\dot{f} - \dot{X}) + k_p(f - X)) + \dfrac{\cos\alpha}{v} (\ddot{g} + k_d(\dot{g} - \dot{Y}) + k_p(g - Y));&#10;\end{gather*}&#10;&#10;&#10;\end{document}" title="IguanaTex Bitmap Display">
            <a:extLst>
              <a:ext uri="{FF2B5EF4-FFF2-40B4-BE49-F238E27FC236}">
                <a16:creationId xmlns:a16="http://schemas.microsoft.com/office/drawing/2014/main" id="{44671539-FA29-4044-B91D-060B2B3070F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8" y="1370095"/>
            <a:ext cx="8679587" cy="538463"/>
          </a:xfrm>
          <a:prstGeom prst="rect">
            <a:avLst/>
          </a:prstGeom>
        </p:spPr>
      </p:pic>
      <p:pic>
        <p:nvPicPr>
          <p:cNvPr id="10" name="Рисунок 9" descr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Получив численные значения для $a$ и $\omega$ необходимо получить из ускорения $a$ значение скорости $v$, и, далее, пару $(v, \omega)$ передавать роботу в топик /cmd\_vel.&#10;&#10;\end{document}" title="IguanaTex Bitmap Display">
            <a:extLst>
              <a:ext uri="{FF2B5EF4-FFF2-40B4-BE49-F238E27FC236}">
                <a16:creationId xmlns:a16="http://schemas.microsoft.com/office/drawing/2014/main" id="{C35CE764-9EC6-461F-A0FB-1A06CC22C8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63" y="2204865"/>
            <a:ext cx="8536017" cy="975280"/>
          </a:xfrm>
          <a:prstGeom prst="rect">
            <a:avLst/>
          </a:prstGeom>
        </p:spPr>
      </p:pic>
      <p:pic>
        <p:nvPicPr>
          <p:cNvPr id="21" name="Рисунок 20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v_{i} = v_{i-1} + a_i \Delta t;&#10;$&#10;&#10;&#10;\end{document}" title="IguanaTex Bitmap Display">
            <a:extLst>
              <a:ext uri="{FF2B5EF4-FFF2-40B4-BE49-F238E27FC236}">
                <a16:creationId xmlns:a16="http://schemas.microsoft.com/office/drawing/2014/main" id="{C99C11CA-708C-4546-B5FB-98D5E20BFA3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473194"/>
            <a:ext cx="1882229" cy="230941"/>
          </a:xfrm>
          <a:prstGeom prst="rect">
            <a:avLst/>
          </a:prstGeom>
        </p:spPr>
      </p:pic>
      <p:pic>
        <p:nvPicPr>
          <p:cNvPr id="27" name="Рисунок 26" descr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Пример получения текущего времени в ROS, а также расчета скорости:&#10;&#10;\end{document}" title="IguanaTex Bitmap Display">
            <a:extLst>
              <a:ext uri="{FF2B5EF4-FFF2-40B4-BE49-F238E27FC236}">
                <a16:creationId xmlns:a16="http://schemas.microsoft.com/office/drawing/2014/main" id="{B715A75A-46AB-4735-8A78-681662ACF60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28" y="4296894"/>
            <a:ext cx="8430478" cy="26220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B8AB466-AD8E-4E35-8ED0-7FBEF56CE9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2152" y="4824141"/>
            <a:ext cx="3562350" cy="1571625"/>
          </a:xfrm>
          <a:prstGeom prst="rect">
            <a:avLst/>
          </a:prstGeom>
        </p:spPr>
      </p:pic>
      <p:pic>
        <p:nvPicPr>
          <p:cNvPr id="8" name="Рисунок 7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a = \dfrac{dv}{dt} \approx \dfrac{\Delta v}{\Delta t} = \dfrac{v_i - v_{i-1}}{\Delta t};&#10;$&#10;&#10;&#10;\end{document}" title="IguanaTex Bitmap Display">
            <a:extLst>
              <a:ext uri="{FF2B5EF4-FFF2-40B4-BE49-F238E27FC236}">
                <a16:creationId xmlns:a16="http://schemas.microsoft.com/office/drawing/2014/main" id="{304E4FAB-E3FA-447A-8AFE-1D263020294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59" y="3297909"/>
            <a:ext cx="2958792" cy="53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3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104222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Движение к заданной точке.</a:t>
            </a:r>
            <a:endParaRPr lang="ru-RU" sz="2800" dirty="0">
              <a:latin typeface="+mn-lt"/>
            </a:endParaRPr>
          </a:p>
        </p:txBody>
      </p:sp>
      <p:pic>
        <p:nvPicPr>
          <p:cNvPr id="47" name="Рисунок 46" descr="\documentclass{article}&#10;\usepackage{amsmath}&#10;\pagestyle{empty}&#10;\begin{document}&#10;&#10;\begin{gather*}&#10;v = \dfrac{\sqrt{(X_i - X_{i+1})^2 + (Y_i - Y_{i+1})^2}}{\Delta t};&#10;\end{gather*}&#10;&#10;&#10;\end{document}" title="IguanaTex Bitmap Display">
            <a:extLst>
              <a:ext uri="{FF2B5EF4-FFF2-40B4-BE49-F238E27FC236}">
                <a16:creationId xmlns:a16="http://schemas.microsoft.com/office/drawing/2014/main" id="{F0AE32CC-4CDF-4491-8F56-699F33E938B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386" y="4838619"/>
            <a:ext cx="3952468" cy="583378"/>
          </a:xfrm>
          <a:prstGeom prst="rect">
            <a:avLst/>
          </a:prstGeom>
        </p:spPr>
      </p:pic>
      <p:pic>
        <p:nvPicPr>
          <p:cNvPr id="29" name="Рисунок 28" descr="\documentclass{article}&#10;\usepackage{amsmath}&#10;\usepackage[english,russian]{babel}&#10;&#10;\pagestyle{empty}&#10;\begin{document}&#10;&#10;$\Delta t$ -- выбираем сами;&#10;&#10;\end{document}" title="IguanaTex Bitmap Display">
            <a:extLst>
              <a:ext uri="{FF2B5EF4-FFF2-40B4-BE49-F238E27FC236}">
                <a16:creationId xmlns:a16="http://schemas.microsoft.com/office/drawing/2014/main" id="{9E1537BB-6780-48CD-B6C1-C71BD4F005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2" y="6351637"/>
            <a:ext cx="2405265" cy="235387"/>
          </a:xfrm>
          <a:prstGeom prst="rect">
            <a:avLst/>
          </a:prstGeom>
        </p:spPr>
      </p:pic>
      <p:pic>
        <p:nvPicPr>
          <p:cNvPr id="26" name="Рисунок 25" descr="\documentclass{article}&#10;\usepackage{amsmath}&#10;\usepackage[english,russian]{babel}&#10;&#10;\pagestyle{empty}&#10;\begin{document}&#10;&#10;Алгоритм: &#10;&#10;1. Вращаемся на месте, пока $\alpha \neq \beta_i$.&#10;&#10;2. Движение вперед на расстояние $l$.&#10;&#10;3. Вращаемся на месте, пока $\alpha \neq \alpha_{i+1}$.&#10;&#10;&#10;\end{document}" title="IguanaTex Bitmap Display">
            <a:extLst>
              <a:ext uri="{FF2B5EF4-FFF2-40B4-BE49-F238E27FC236}">
                <a16:creationId xmlns:a16="http://schemas.microsoft.com/office/drawing/2014/main" id="{72AC3693-2759-4FCC-9A08-72DD82F7027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028" y="1559724"/>
            <a:ext cx="4481241" cy="118441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31EEBF7-62F1-491F-880E-AF5060F37FD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04" y="796823"/>
            <a:ext cx="4301176" cy="2864900"/>
          </a:xfrm>
          <a:prstGeom prst="rect">
            <a:avLst/>
          </a:prstGeom>
        </p:spPr>
      </p:pic>
      <p:pic>
        <p:nvPicPr>
          <p:cNvPr id="37" name="Рисунок 36" descr="\documentclass{article}&#10;\usepackage{amsmath}&#10;\usepackage[english,russian]{babel}&#10;&#10;\pagestyle{empty}&#10;\begin{document}&#10;&#10;Без обратной связи: &#10;&#10;1. Вращаемся на месте, пока $\alpha \neq \beta_i$.&#10;&#10;&#10;&#10;\end{document}" title="IguanaTex Bitmap Display">
            <a:extLst>
              <a:ext uri="{FF2B5EF4-FFF2-40B4-BE49-F238E27FC236}">
                <a16:creationId xmlns:a16="http://schemas.microsoft.com/office/drawing/2014/main" id="{7E92528E-F7E8-4935-BB2D-F5AA55747A0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83" y="3962423"/>
            <a:ext cx="4206245" cy="553676"/>
          </a:xfrm>
          <a:prstGeom prst="rect">
            <a:avLst/>
          </a:prstGeom>
        </p:spPr>
      </p:pic>
      <p:pic>
        <p:nvPicPr>
          <p:cNvPr id="42" name="Рисунок 41" descr="\documentclass{article}&#10;\usepackage{amsmath}&#10;\pagestyle{empty}&#10;\begin{document}&#10;&#10;\begin{gather*}&#10;\omega_1 = \dfrac{\alpha - \beta_i}{\Delta t};&#10;\end{gather*}&#10;&#10;&#10;\end{document}" title="IguanaTex Bitmap Display">
            <a:extLst>
              <a:ext uri="{FF2B5EF4-FFF2-40B4-BE49-F238E27FC236}">
                <a16:creationId xmlns:a16="http://schemas.microsoft.com/office/drawing/2014/main" id="{33C867B8-0BEF-495D-9E97-39C7839A2C5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28" y="4077072"/>
            <a:ext cx="1425188" cy="533846"/>
          </a:xfrm>
          <a:prstGeom prst="rect">
            <a:avLst/>
          </a:prstGeom>
        </p:spPr>
      </p:pic>
      <p:pic>
        <p:nvPicPr>
          <p:cNvPr id="45" name="Рисунок 44" descr="\documentclass{article}&#10;\usepackage{amsmath}&#10;\usepackage[english,russian]{babel}&#10;&#10;\pagestyle{empty}&#10;\begin{document}&#10;&#10;2. Движение вперед на расстояние $l$.&#10;&#10;&#10;&#10;\end{document}" title="IguanaTex Bitmap Display">
            <a:extLst>
              <a:ext uri="{FF2B5EF4-FFF2-40B4-BE49-F238E27FC236}">
                <a16:creationId xmlns:a16="http://schemas.microsoft.com/office/drawing/2014/main" id="{7E30797D-A2BD-45BF-A1B3-BE7B81B5BC9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75" y="5082630"/>
            <a:ext cx="4240097" cy="233074"/>
          </a:xfrm>
          <a:prstGeom prst="rect">
            <a:avLst/>
          </a:prstGeom>
        </p:spPr>
      </p:pic>
      <p:pic>
        <p:nvPicPr>
          <p:cNvPr id="52" name="Рисунок 51" descr="\documentclass{article}&#10;\usepackage{amsmath}&#10;\usepackage[english,russian]{babel}&#10;&#10;\pagestyle{empty}&#10;\begin{document}&#10;&#10;3. Вращаемся на месте, пока $\alpha \neq \alpha_{i+1}$.&#10;&#10;&#10;\end{document}" title="IguanaTex Bitmap Display">
            <a:extLst>
              <a:ext uri="{FF2B5EF4-FFF2-40B4-BE49-F238E27FC236}">
                <a16:creationId xmlns:a16="http://schemas.microsoft.com/office/drawing/2014/main" id="{716C7EE8-EAC2-4CC8-BFC9-0FADFD5A13F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75" y="5812152"/>
            <a:ext cx="4480120" cy="249025"/>
          </a:xfrm>
          <a:prstGeom prst="rect">
            <a:avLst/>
          </a:prstGeom>
        </p:spPr>
      </p:pic>
      <p:pic>
        <p:nvPicPr>
          <p:cNvPr id="55" name="Рисунок 54" descr="\documentclass{article}&#10;\usepackage{amsmath}&#10;\pagestyle{empty}&#10;\begin{document}&#10;&#10;\begin{gather*}&#10;\omega_2 = \dfrac{\alpha - \alpha_{i+1}}{\Delta t};&#10;\end{gather*}&#10;&#10;&#10;\end{document}" title="IguanaTex Bitmap Display">
            <a:extLst>
              <a:ext uri="{FF2B5EF4-FFF2-40B4-BE49-F238E27FC236}">
                <a16:creationId xmlns:a16="http://schemas.microsoft.com/office/drawing/2014/main" id="{E40BCEDB-0523-435B-B1CC-2855DC907D9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28" y="5704037"/>
            <a:ext cx="1702038" cy="46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07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Примеры</a:t>
            </a:r>
            <a:endParaRPr lang="ru-RU" sz="2800" dirty="0"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CDB257-2966-48B9-BAA1-EDE276DDB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56" y="2047647"/>
            <a:ext cx="4238268" cy="33843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8479D4-3F4E-4E2C-8BFA-F33C11A9B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085" y="2047647"/>
            <a:ext cx="4235745" cy="3389683"/>
          </a:xfrm>
          <a:prstGeom prst="rect">
            <a:avLst/>
          </a:prstGeom>
        </p:spPr>
      </p:pic>
      <p:pic>
        <p:nvPicPr>
          <p:cNvPr id="11" name="Рисунок 10" descr="\documentclass{article}&#10;\usepackage{amsmath}&#10;\pagestyle{empty}&#10;\begin{document}&#10;&#10;\begin{gather*}&#10;X(t) = \sin\left(t + \dfrac{\pi}{2}\right), \qquad&#10;Y(t) = \sin(2t), \qquad&#10;t \in [0; 2\pi]&#10;\end{gather*}&#10;&#10;&#10;\end{document}" title="IguanaTex Bitmap Display">
            <a:extLst>
              <a:ext uri="{FF2B5EF4-FFF2-40B4-BE49-F238E27FC236}">
                <a16:creationId xmlns:a16="http://schemas.microsoft.com/office/drawing/2014/main" id="{4FD8CB0F-5D89-4C09-8CFD-E32D4E5E36D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047" y="785794"/>
            <a:ext cx="5999906" cy="468746"/>
          </a:xfrm>
          <a:prstGeom prst="rect">
            <a:avLst/>
          </a:prstGeom>
        </p:spPr>
      </p:pic>
      <p:pic>
        <p:nvPicPr>
          <p:cNvPr id="14" name="Рисунок 13" descr="\documentclass{article}&#10;\usepackage{amsmath}&#10;\usepackage[english,russian]{babel}&#10;&#10;\pagestyle{empty}&#10;\begin{document}&#10;Если выбрать количество точек равным 100, то &#10;$\Delta t = 2\pi / 100$&#10;&#10;\end{document}" title="IguanaTex Bitmap Display">
            <a:extLst>
              <a:ext uri="{FF2B5EF4-FFF2-40B4-BE49-F238E27FC236}">
                <a16:creationId xmlns:a16="http://schemas.microsoft.com/office/drawing/2014/main" id="{2B0A3120-A7B7-471F-ACB6-7225F543C61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1425977"/>
            <a:ext cx="7072494" cy="26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5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 err="1">
                <a:latin typeface="+mn-lt"/>
                <a:cs typeface="Times New Roman" pitchFamily="18" charset="0"/>
              </a:rPr>
              <a:t>Перепараметризация</a:t>
            </a:r>
            <a:endParaRPr lang="ru-RU" sz="2800" dirty="0">
              <a:latin typeface="+mn-lt"/>
            </a:endParaRPr>
          </a:p>
        </p:txBody>
      </p:sp>
      <p:pic>
        <p:nvPicPr>
          <p:cNvPr id="7" name="Рисунок 6" descr="\documentclass{article}&#10;\usepackage{amsmath}&#10;\usepackage[english,russian]{babel}&#10;&#10;\pagestyle{empty}&#10;\begin{document}&#10;&#10;Было&#10;&#10;\qquad $X(t) = f(t)$,&#10;&#10;\qquad$Y(t) = g(t)$;&#10;&#10;\end{document}" title="IguanaTex Bitmap Display">
            <a:extLst>
              <a:ext uri="{FF2B5EF4-FFF2-40B4-BE49-F238E27FC236}">
                <a16:creationId xmlns:a16="http://schemas.microsoft.com/office/drawing/2014/main" id="{2DC4075E-52CE-433E-908C-AC6F30CBD0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3" y="959963"/>
            <a:ext cx="1858150" cy="876386"/>
          </a:xfrm>
          <a:prstGeom prst="rect">
            <a:avLst/>
          </a:prstGeom>
        </p:spPr>
      </p:pic>
      <p:pic>
        <p:nvPicPr>
          <p:cNvPr id="37" name="Рисунок 36" descr="\documentclass{article}&#10;\usepackage{amsmath}&#10;\usepackage[english,russian]{babel}&#10;\pagestyle{empty}&#10;&#10;\begin{document}&#10;\hspace{-6.5mm}&#10;Введем функцию $s(t)$, \\ &#10;такую что $s(t) \in [0; 2\pi]$&#10;&#10;&#10;\end{document}" title="IguanaTex Bitmap Display">
            <a:extLst>
              <a:ext uri="{FF2B5EF4-FFF2-40B4-BE49-F238E27FC236}">
                <a16:creationId xmlns:a16="http://schemas.microsoft.com/office/drawing/2014/main" id="{866F5364-5B11-4CB4-A7E8-06D811999D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017" y="959961"/>
            <a:ext cx="2637020" cy="591510"/>
          </a:xfrm>
          <a:prstGeom prst="rect">
            <a:avLst/>
          </a:prstGeom>
        </p:spPr>
      </p:pic>
      <p:pic>
        <p:nvPicPr>
          <p:cNvPr id="40" name="Рисунок 39" descr="\documentclass{article}&#10;\usepackage{amsmath}&#10;\usepackage[english,russian]{babel}&#10;&#10;\pagestyle{empty}&#10;\begin{document}&#10;&#10;И запишем&#10;&#10;\qquad $X(s(t)) = f(s(t))$,&#10;&#10;\qquad$Y(s(t)) = g(s(t))$;&#10;&#10;\end{document}" title="IguanaTex Bitmap Display">
            <a:extLst>
              <a:ext uri="{FF2B5EF4-FFF2-40B4-BE49-F238E27FC236}">
                <a16:creationId xmlns:a16="http://schemas.microsoft.com/office/drawing/2014/main" id="{44E94048-4F25-4A07-98D1-53B54E5B82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44" y="959017"/>
            <a:ext cx="2496513" cy="87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47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 err="1">
                <a:latin typeface="+mn-lt"/>
                <a:cs typeface="Times New Roman" pitchFamily="18" charset="0"/>
              </a:rPr>
              <a:t>Перепараметризация</a:t>
            </a:r>
            <a:endParaRPr lang="ru-RU" sz="2800" dirty="0">
              <a:latin typeface="+mn-lt"/>
            </a:endParaRPr>
          </a:p>
        </p:txBody>
      </p:sp>
      <p:pic>
        <p:nvPicPr>
          <p:cNvPr id="46" name="Рисунок 45" descr="\documentclass{article}&#10;\usepackage{amsmath}&#10;\pagestyle{empty}&#10;\begin{document}&#10;&#10;\begin{gather*}&#10;t&#10;\end{gather*}&#10;&#10;&#10;\end{document}" title="IguanaTex Bitmap Display">
            <a:extLst>
              <a:ext uri="{FF2B5EF4-FFF2-40B4-BE49-F238E27FC236}">
                <a16:creationId xmlns:a16="http://schemas.microsoft.com/office/drawing/2014/main" id="{DD82D140-11BD-4B07-B756-D9990BC3CF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25" y="6439663"/>
            <a:ext cx="82020" cy="165950"/>
          </a:xfrm>
          <a:prstGeom prst="rect">
            <a:avLst/>
          </a:prstGeom>
        </p:spPr>
      </p:pic>
      <p:pic>
        <p:nvPicPr>
          <p:cNvPr id="7" name="Рисунок 6" descr="\documentclass{article}&#10;\usepackage{amsmath}&#10;\usepackage[english,russian]{babel}&#10;&#10;\pagestyle{empty}&#10;\begin{document}&#10;&#10;Было&#10;&#10;\qquad $X(t) = f(t)$,&#10;&#10;\qquad$Y(t) = g(t)$;&#10;&#10;\end{document}" title="IguanaTex Bitmap Display">
            <a:extLst>
              <a:ext uri="{FF2B5EF4-FFF2-40B4-BE49-F238E27FC236}">
                <a16:creationId xmlns:a16="http://schemas.microsoft.com/office/drawing/2014/main" id="{2DC4075E-52CE-433E-908C-AC6F30CBD0C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3" y="959963"/>
            <a:ext cx="1858150" cy="876386"/>
          </a:xfrm>
          <a:prstGeom prst="rect">
            <a:avLst/>
          </a:prstGeom>
        </p:spPr>
      </p:pic>
      <p:pic>
        <p:nvPicPr>
          <p:cNvPr id="37" name="Рисунок 36" descr="\documentclass{article}&#10;\usepackage{amsmath}&#10;\usepackage[english,russian]{babel}&#10;\pagestyle{empty}&#10;&#10;\begin{document}&#10;\hspace{-6.5mm}&#10;Введем функцию $s(t)$, \\ &#10;такую что $s(t) \in [0; 2\pi]$&#10;&#10;&#10;\end{document}" title="IguanaTex Bitmap Display">
            <a:extLst>
              <a:ext uri="{FF2B5EF4-FFF2-40B4-BE49-F238E27FC236}">
                <a16:creationId xmlns:a16="http://schemas.microsoft.com/office/drawing/2014/main" id="{866F5364-5B11-4CB4-A7E8-06D811999D7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017" y="959961"/>
            <a:ext cx="2637020" cy="591510"/>
          </a:xfrm>
          <a:prstGeom prst="rect">
            <a:avLst/>
          </a:prstGeom>
        </p:spPr>
      </p:pic>
      <p:pic>
        <p:nvPicPr>
          <p:cNvPr id="40" name="Рисунок 39" descr="\documentclass{article}&#10;\usepackage{amsmath}&#10;\usepackage[english,russian]{babel}&#10;&#10;\pagestyle{empty}&#10;\begin{document}&#10;&#10;И запишем&#10;&#10;\qquad $X(s(t)) = f(s(t))$,&#10;&#10;\qquad$Y(s(t)) = g(s(t))$;&#10;&#10;\end{document}" title="IguanaTex Bitmap Display">
            <a:extLst>
              <a:ext uri="{FF2B5EF4-FFF2-40B4-BE49-F238E27FC236}">
                <a16:creationId xmlns:a16="http://schemas.microsoft.com/office/drawing/2014/main" id="{44E94048-4F25-4A07-98D1-53B54E5B82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44" y="959017"/>
            <a:ext cx="2496513" cy="877332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F55595C6-56F4-4FC3-9B74-19714450E3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194" y="3396404"/>
            <a:ext cx="3735390" cy="3043259"/>
          </a:xfrm>
          <a:prstGeom prst="rect">
            <a:avLst/>
          </a:prstGeom>
        </p:spPr>
      </p:pic>
      <p:pic>
        <p:nvPicPr>
          <p:cNvPr id="44" name="Рисунок 43" descr="\documentclass{article}&#10;\usepackage{amsmath}&#10;\pagestyle{empty}&#10;\begin{document}&#10;&#10;\begin{gather*}&#10;s&#10;\end{gather*}&#10;&#10;&#10;\end{document}" title="IguanaTex Bitmap Display">
            <a:extLst>
              <a:ext uri="{FF2B5EF4-FFF2-40B4-BE49-F238E27FC236}">
                <a16:creationId xmlns:a16="http://schemas.microsoft.com/office/drawing/2014/main" id="{7AC36419-5BE5-41CE-8132-8C24CB60430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58" y="4801713"/>
            <a:ext cx="97793" cy="1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41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8,1927"/>
  <p:tag name="ORIGINALWIDTH" val="2029,246"/>
  <p:tag name="LATEXADDIN" val="\documentclass{article}&#10;\usepackage{amsmath}&#10;\pagestyle{empty}&#10;\begin{document}&#10;&#10;\begin{gather*}&#10;\begin{pmatrix}&#10;  \dot{X} \\&#10;  \dot{Y} \\&#10;  \dot{\alpha}&#10;\end{pmatrix} =&#10;\begin{pmatrix}&#10;  \cos\alpha &amp; -\sin\alpha &amp; 0 \\&#10;  \sin\alpha &amp; \cos\alpha &amp; 0 \\&#10;  0 &amp; 0 &amp; 1&#10;\end{pmatrix}&#10;\begin{pmatrix}&#10;  v_1 \\&#10;  v_2 \\&#10;  \omega&#10;\end{pmatrix};&#10;\end{gather*}&#10;&#10;&#10;\end{document}"/>
  <p:tag name="IGUANATEXSIZE" val="20"/>
  <p:tag name="IGUANATEXCURSOR" val="3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718,4102"/>
  <p:tag name="LATEXADDIN" val="\documentclass{article}&#10;\usepackage{amsmath}&#10;\pagestyle{empty}&#10;\begin{document}&#10;&#10;\begin{gather*}&#10;P_i = (X_i;Y_i);&#10;\end{gather*}&#10;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,7297"/>
  <p:tag name="ORIGINALWIDTH" val="611,9235"/>
  <p:tag name="LATEXADDIN" val="\documentclass{article}&#10;\usepackage{amsmath}&#10;\pagestyle{empty}&#10;\begin{document}&#10;&#10;\begin{gather*}&#10;\sqrt{\dot{X}^2 + \dot{Y}^2};&#10;\end{gather*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,2317"/>
  <p:tag name="ORIGINALWIDTH" val="376,4529"/>
  <p:tag name="LATEXADDIN" val="\documentclass{article}&#10;\usepackage{amsmath}&#10;\pagestyle{empty}&#10;\begin{document}&#10;&#10;\begin{gather*}&#10;\dot{X}(t) = &#10;\end{gather*}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995,8755"/>
  <p:tag name="LATEXADDIN" val="\documentclass{article}&#10;\usepackage{amsmath}&#10;\pagestyle{empty}&#10;\begin{document}&#10;&#10;\begin{gather*}&#10;v(t) = \sqrt{\dot{X}^2 + \dot{Y}^2};&#10;\end{gather*}&#10;&#10;&#10;\end{document}"/>
  <p:tag name="IGUANATEXSIZE" val="20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,4612"/>
  <p:tag name="ORIGINALWIDTH" val="1409,074"/>
  <p:tag name="LATEXADDIN" val="\documentclass{article}&#10;\usepackage{amsmath}&#10;\pagestyle{empty}&#10;\begin{document}&#10;&#10;\begin{gather*}&#10;\omega(t) = \dot{\alpha(t)} = \dfrac{\ddot{Y}\dot{X} - \dot{Y}\ddot{X}}{\dot{X}^2 + \dot{Y}^2};&#10;\end{gather*}&#10;&#10;&#10;\end{document}"/>
  <p:tag name="IGUANATEXSIZE" val="20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9677"/>
  <p:tag name="ORIGINALWIDTH" val="4284,214"/>
  <p:tag name="LATEXADDIN" val="\documentclass{article}&#10;\usepackage{amsmath}&#10;\usepackage[english,russian]{babel}&#10;&#10;\pagestyle{empty}&#10;\begin{document}&#10;&#10;Выбираем $\Delta t$ и рассчитываем значения функций $v$ и $\omega$ в моменты времени $t_i = i\Delta t$.&#10;&#10;\end{document}"/>
  <p:tag name="IGUANATEXSIZE" val="20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,2317"/>
  <p:tag name="ORIGINALWIDTH" val="362,2047"/>
  <p:tag name="LATEXADDIN" val="\documentclass{article}&#10;\usepackage{amsmath}&#10;\pagestyle{empty}&#10;\begin{document}&#10;&#10;\begin{gather*}&#10;\dot{Y}(t) = &#10;\end{gather*}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411,323"/>
  <p:tag name="LATEXADDIN" val="\documentclass{article}&#10;\usepackage{amsmath}&#10;\usepackage[english,russian]{babel}&#10;&#10;\pagestyle{empty}&#10;\begin{document}&#10;&#10;Находим функции $v$ и $\omega$: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,7214"/>
  <p:tag name="ORIGINALWIDTH" val="2943,382"/>
  <p:tag name="LATEXADDIN" val="\documentclass{article}&#10;\usepackage{amsmath}&#10;\pagestyle{empty}&#10;\begin{document}&#10;&#10;\begin{gather*}&#10;X(t) = \sin\left(t + \dfrac{\pi}{2}\right), \qquad&#10;Y(t) = \sin(2t), \qquad&#10;t \in [0; 2\pi]&#10;\end{gather*}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62,6921"/>
  <p:tag name="LATEXADDIN" val="\documentclass{article}&#10;\usepackage{amsmath}&#10;\usepackage[english,russian]{babel}&#10;&#10;\pagestyle{empty}&#10;\begin{document}&#10;Пример.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,2317"/>
  <p:tag name="ORIGINALWIDTH" val="376,4529"/>
  <p:tag name="LATEXADDIN" val="\documentclass{article}&#10;\usepackage{amsmath}&#10;\pagestyle{empty}&#10;\begin{document}&#10;&#10;\begin{gather*}&#10;\ddot{X}(t) = &#10;\end{gather*}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880,015"/>
  <p:tag name="LATEXADDIN" val="\documentclass{article}&#10;\usepackage{amsmath}&#10;\pagestyle{empty}&#10;\begin{document}&#10;&#10;\begin{gather*}&#10;l = \sqrt{(X_i - X_{i+1})^2 + (Y_i - Y_{i+1})^2};&#10;\end{gather*}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,2317"/>
  <p:tag name="ORIGINALWIDTH" val="362,2047"/>
  <p:tag name="LATEXADDIN" val="\documentclass{article}&#10;\usepackage{amsmath}&#10;\pagestyle{empty}&#10;\begin{document}&#10;&#10;\begin{gather*}&#10;\ddot{Y}(t) = &#10;\end{gather*}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,7214"/>
  <p:tag name="ORIGINALWIDTH" val="680,165"/>
  <p:tag name="LATEXADDIN" val="\documentclass{article}&#10;\usepackage{amsmath}&#10;\pagestyle{empty}&#10;\begin{document}&#10;&#10;\begin{gather*}&#10;\cos\left(t+\dfrac{\pi}{2}\right);&#10;\end{gather*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395,9505"/>
  <p:tag name="LATEXADDIN" val="\documentclass{article}&#10;\usepackage{amsmath}&#10;\pagestyle{empty}&#10;\begin{document}&#10;&#10;\begin{gather*}&#10;2\cos 2t;&#10;\end{gather*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,7214"/>
  <p:tag name="ORIGINALWIDTH" val="777,6528"/>
  <p:tag name="LATEXADDIN" val="\documentclass{article}&#10;\usepackage{amsmath}&#10;\pagestyle{empty}&#10;\begin{document}&#10;&#10;\begin{gather*}&#10;-\sin\left(t+\dfrac{\pi}{2}\right);&#10;\end{gather*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475,4406"/>
  <p:tag name="LATEXADDIN" val="\documentclass{article}&#10;\usepackage{amsmath}&#10;\pagestyle{empty}&#10;\begin{document}&#10;&#10;\begin{gather*}&#10;-4\sin 2t;&#10;\end{gather*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5,448"/>
  <p:tag name="ORIGINALWIDTH" val="907,3865"/>
  <p:tag name="LATEXADDIN" val="\documentclass{article}&#10;\usepackage{amsmath}&#10;\usepackage[english,russian]{babel}&#10;&#10;\pagestyle{empty}&#10;\begin{document}&#10;&#10;Было&#10;&#10;\qquad $X(t) = f(t)$,&#10;&#10;\qquad$Y(t) = g(t)$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,4657"/>
  <p:tag name="ORIGINALWIDTH" val="1285,339"/>
  <p:tag name="LATEXADDIN" val="\documentclass{article}&#10;\usepackage{amsmath}&#10;\usepackage[english,russian]{babel}&#10;\pagestyle{empty}&#10;&#10;\begin{document}&#10;\hspace{-6.5mm}&#10;Введем функцию $s(t)$, \\ &#10;такую что $s(t) \in [0; 2\pi]$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5,448"/>
  <p:tag name="ORIGINALWIDTH" val="1218,598"/>
  <p:tag name="LATEXADDIN" val="\documentclass{article}&#10;\usepackage{amsmath}&#10;\usepackage[english,russian]{babel}&#10;&#10;\pagestyle{empty}&#10;\begin{document}&#10;&#10;И запишем&#10;&#10;\qquad $X(s(t)) = f(s(t))$,&#10;&#10;\qquad$Y(s(t)) = g(s(t))$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344,207"/>
  <p:tag name="LATEXADDIN" val="\documentclass{article}&#10;\usepackage{amsmath}&#10;\usepackage[english,russian]{babel}&#10;&#10;\pagestyle{empty}&#10;\begin{document}&#10;&#10;Тогда: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928,3839"/>
  <p:tag name="LATEXADDIN" val="\documentclass{article}&#10;\usepackage{amsmath}&#10;\pagestyle{empty}&#10;\begin{document}&#10;&#10;\begin{gather*}&#10;\dot{X}(s(t)) = \dfrac{\partial f}{\partial s}\dfrac{ds}{dt};&#10;\end{gather*}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431,1961"/>
  <p:tag name="LATEXADDIN" val="\documentclass{article}&#10;\usepackage{amsmath}&#10;\pagestyle{empty}&#10;\begin{document}&#10;&#10;\begin{gather*}&#10;v = \dfrac{l}{\Delta t};&#10;\end{gather*}&#10;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903,637"/>
  <p:tag name="LATEXADDIN" val="\documentclass{article}&#10;\usepackage{amsmath}&#10;\pagestyle{empty}&#10;\begin{document}&#10;&#10;\begin{gather*}&#10;\dot{Y}(s(t)) = \dfrac{\partial g}{\partial s} \dfrac{ds}{dt};&#10;\end{gather*}&#10;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38,733"/>
  <p:tag name="LATEXADDIN" val="\documentclass{article}&#10;\usepackage{amsmath}&#10;\pagestyle{empty}&#10;\begin{document}&#10;&#10;\begin{gather*}&#10;\ddot{X}(s(t)) = \dfrac{d}{dt}\left(\dfrac{\partial f}{\partial s}\right) \dfrac{ds}{dt} + \dfrac{\partial f}{\partial s} \dfrac{d}{dt} \left(\dfrac{ds}{dt} \right);&#10;\end{gather*}&#10;&#10;&#10;\end{document}"/>
  <p:tag name="IGUANATEXSIZE" val="20"/>
  <p:tag name="IGUANATEXCURSOR" val="2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LATEXADDIN" val="\documentclass{article}&#10;\usepackage{amsmath}&#10;\pagestyle{empty}&#10;\begin{document}&#10;&#10;\begin{gather*}&#10;\ddot{Y}(s(t)) = \dfrac{d}{dt}\left(\dfrac{\partial g}{\partial s}\right) \dfrac{ds}{dt} + \dfrac{\partial g}{\partial s} \dfrac{d}{dt} \left(\dfrac{ds}{dt} \right);&#10;\end{gather*}&#10;&#10;&#10;\end{document}"/>
  <p:tag name="IGUANATEXSIZE" val="20"/>
  <p:tag name="IGUANATEXCURSOR" val="2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,2317"/>
  <p:tag name="ORIGINALWIDTH" val="376,4529"/>
  <p:tag name="LATEXADDIN" val="\documentclass{article}&#10;\usepackage{amsmath}&#10;\pagestyle{empty}&#10;\begin{document}&#10;&#10;\begin{gather*}&#10;\dot{X}(t) = &#10;\end{gather*}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995,8755"/>
  <p:tag name="LATEXADDIN" val="\documentclass{article}&#10;\usepackage{amsmath}&#10;\pagestyle{empty}&#10;\begin{document}&#10;&#10;\begin{gather*}&#10;v(t) = \sqrt{\dot{X}^2 + \dot{Y}^2};&#10;\end{gather*}&#10;&#10;&#10;\end{document}"/>
  <p:tag name="IGUANATEXSIZE" val="20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,4612"/>
  <p:tag name="ORIGINALWIDTH" val="1409,074"/>
  <p:tag name="LATEXADDIN" val="\documentclass{article}&#10;\usepackage{amsmath}&#10;\pagestyle{empty}&#10;\begin{document}&#10;&#10;\begin{gather*}&#10;\omega(t) = \dot{\alpha(t)} = \dfrac{\ddot{Y}\dot{X} - \dot{Y}\ddot{X}}{\dot{X}^2 + \dot{Y}^2};&#10;\end{gather*}&#10;&#10;&#10;\end{document}"/>
  <p:tag name="IGUANATEXSIZE" val="20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9677"/>
  <p:tag name="ORIGINALWIDTH" val="4284,214"/>
  <p:tag name="LATEXADDIN" val="\documentclass{article}&#10;\usepackage{amsmath}&#10;\usepackage[english,russian]{babel}&#10;&#10;\pagestyle{empty}&#10;\begin{document}&#10;&#10;Выбираем $\Delta t$ и рассчитываем значения функций $v$ и $\omega$ в моменты времени $t_i = i\Delta t$.&#10;&#10;\end{document}"/>
  <p:tag name="IGUANATEXSIZE" val="20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221,2224"/>
  <p:tag name="LATEXADDIN" val="\documentclass{article}&#10;\usepackage{amsmath}&#10;\pagestyle{empty}&#10;\begin{document}&#10;&#10;\begin{gather*}&#10;\dot{Y} = &#10;\end{gather*}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411,323"/>
  <p:tag name="LATEXADDIN" val="\documentclass{article}&#10;\usepackage{amsmath}&#10;\usepackage[english,russian]{babel}&#10;&#10;\pagestyle{empty}&#10;\begin{document}&#10;&#10;Находим функции $v$ и $\omega$: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,7214"/>
  <p:tag name="ORIGINALWIDTH" val="3049,119"/>
  <p:tag name="LATEXADDIN" val="\documentclass{article}&#10;\usepackage{amsmath}&#10;\pagestyle{empty}&#10;\begin{document}&#10;&#10;\begin{gather*}&#10;X(s) = \sin\left(s + \dfrac{\pi}{2}\right), \qquad&#10;Y(s) = \sin(2s), \qquad&#10;s \in [0; 2\pi];&#10;\end{gather*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5,7218"/>
  <p:tag name="ORIGINALWIDTH" val="780,6525"/>
  <p:tag name="LATEXADDIN" val="\documentclass{article}&#10;\usepackage{amsmath}&#10;\pagestyle{empty}&#10;\begin{document}&#10;&#10;\begin{gather*}&#10;\omega = \dfrac{\alpha_{i+1} - \alpha}{\Delta t};&#10;\end{gather*}&#10;&#10;&#10;\end{document}"/>
  <p:tag name="IGUANATEXSIZE" val="20"/>
  <p:tag name="IGUANATEXCURSOR" val="1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62,6921"/>
  <p:tag name="LATEXADDIN" val="\documentclass{article}&#10;\usepackage{amsmath}&#10;\usepackage[english,russian]{babel}&#10;&#10;\pagestyle{empty}&#10;\begin{document}&#10;Пример.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,2317"/>
  <p:tag name="ORIGINALWIDTH" val="376,4529"/>
  <p:tag name="LATEXADDIN" val="\documentclass{article}&#10;\usepackage{amsmath}&#10;\pagestyle{empty}&#10;\begin{document}&#10;&#10;\begin{gather*}&#10;\ddot{X}(t) = &#10;\end{gather*}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,2317"/>
  <p:tag name="ORIGINALWIDTH" val="362,2047"/>
  <p:tag name="LATEXADDIN" val="\documentclass{article}&#10;\usepackage{amsmath}&#10;\pagestyle{empty}&#10;\begin{document}&#10;&#10;\begin{gather*}&#10;\ddot{Y}(t) = &#10;\end{gather*}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,7214"/>
  <p:tag name="ORIGINALWIDTH" val="1693,288"/>
  <p:tag name="LATEXADDIN" val="\documentclass{article}&#10;\usepackage{amsmath}&#10;\pagestyle{empty}&#10;\begin{document}&#10;&#10;\begin{gather*}&#10;s(t) = 2\pi\sin^2 t, \qquad&#10;s \in \left[0; \dfrac{\pi}{2}\right];&#10;\end{gather*}&#10;&#10;&#10;\end{document}"/>
  <p:tag name="IGUANATEXSIZE" val="20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76,9779"/>
  <p:tag name="LATEXADDIN" val="\documentclass{article}&#10;\usepackage{amsmath}&#10;\pagestyle{empty}&#10;\begin{document}&#10;&#10;\begin{gather*}&#10;\dot{s} = &#10;\end{gather*}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76,9779"/>
  <p:tag name="LATEXADDIN" val="\documentclass{article}&#10;\usepackage{amsmath}&#10;\pagestyle{empty}&#10;\begin{document}&#10;&#10;\begin{gather*}&#10;\ddot{s} = &#10;\end{gather*}&#10;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,7214"/>
  <p:tag name="ORIGINALWIDTH" val="752,156"/>
  <p:tag name="LATEXADDIN" val="\documentclass{article}&#10;\usepackage{amsmath}&#10;\pagestyle{empty}&#10;\begin{document}&#10;&#10;\begin{gather*}&#10;\cos\left(s+\dfrac{\pi}{2}\right) \dot{s};&#10;\end{gather*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539,1826"/>
  <p:tag name="LATEXADDIN" val="\documentclass{article}&#10;\usepackage{amsmath}&#10;\pagestyle{empty}&#10;\begin{document}&#10;&#10;\begin{gather*}&#10;\cos 2s \cdot 2\dot{s};&#10;\end{gather*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,7214"/>
  <p:tag name="ORIGINALWIDTH" val="1788,526"/>
  <p:tag name="LATEXADDIN" val="\documentclass{article}&#10;\usepackage{amsmath}&#10;\pagestyle{empty}&#10;\begin{document}&#10;&#10;\begin{gather*}&#10;-\sin\left(s+\dfrac{\pi}{2}\right) \dot{s}^2 + \cos\left(s+\dfrac{\pi}{2}\right) \ddot{s};&#10;\end{gather*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,4833"/>
  <p:tag name="ORIGINALWIDTH" val="1274,091"/>
  <p:tag name="LATEXADDIN" val="\documentclass{article}&#10;\usepackage{amsmath}&#10;\pagestyle{empty}&#10;\begin{document}&#10;&#10;\begin{gather*}&#10;-4\dot{s}^2\sin 2s + \cos 2s \cdot 2\ddot{s};&#10;\end{gather*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78,853"/>
  <p:tag name="LATEXADDIN" val="\documentclass{article}&#10;\usepackage{amsmath}&#10;\usepackage[english,russian]{babel}&#10;&#10;\pagestyle{empty}&#10;\begin{document}&#10;&#10;$\Delta t$ -- выбираем сами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721,4099"/>
  <p:tag name="LATEXADDIN" val="\documentclass{article}&#10;\usepackage{amsmath}&#10;\pagestyle{empty}&#10;\begin{document}&#10;&#10;\begin{gather*}&#10;4\pi\sin t \cdot \cos t;&#10;\end{gather*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,7323"/>
  <p:tag name="ORIGINALWIDTH" val="971,1286"/>
  <p:tag name="LATEXADDIN" val="\documentclass{article}&#10;\usepackage{amsmath}&#10;\pagestyle{empty}&#10;\begin{document}&#10;&#10;\begin{gather*}&#10;4\pi (\cos^2 t - \sin^2 t);&#10;\end{gather*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8,1927"/>
  <p:tag name="ORIGINALWIDTH" val="823,3971"/>
  <p:tag name="LATEXADDIN" val="\documentclass{article}&#10;\usepackage{amsmath}&#10;\pagestyle{empty}&#10;\begin{document}&#10;&#10;\begin{gather*}&#10;\left\{&#10;\begin{matrix}&#10;\dot{X} = v\cos(\alpha), \\&#10;\dot{Y} = v\sin(\alpha), \\&#10;\dot{\alpha} = \omega. &#10;\end{matrix}&#10;\right.&#10;\end{gather*}&#10;&#10;&#10;\end{document}"/>
  <p:tag name="IGUANATEXSIZE" val="20"/>
  <p:tag name="IGUANATEXCURSOR" val="2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9613"/>
  <p:tag name="ORIGINALWIDTH" val="314,9606"/>
  <p:tag name="LATEXADDIN" val="\documentclass{article}&#10;\usepackage{amsmath}&#10;\pagestyle{empty}&#10;\begin{document}&#10;&#10;\begin{gather*}&#10;\left\{&#10;\begin{matrix}&#10;\ddot{X} =  \\&#10;\ddot{Y} = &#10;\end{matrix}&#10;\right.&#10;\end{gather*}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,4657"/>
  <p:tag name="ORIGINALWIDTH" val="1100,862"/>
  <p:tag name="LATEXADDIN" val="\documentclass{article}&#10;\usepackage{amsmath}&#10;\pagestyle{empty}&#10;\begin{document}&#10;&#10;\begin{gather*}&#10;\begin{matrix}&#10;a\cos(\alpha) - v\omega\sin(\alpha), \\&#10;a\sin(\alpha) + v\omega\cos(\alpha);&#10;\end{matrix}&#10;\end{gather*}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,4657"/>
  <p:tag name="ORIGINALWIDTH" val="1198,35"/>
  <p:tag name="LATEXADDIN" val="\documentclass{article}&#10;\usepackage{amsmath}&#10;\pagestyle{empty}&#10;\begin{document}&#10;&#10;\begin{gather*}&#10;\begin{matrix}&#10;\dot{v}\cos(\alpha) - v\sin(\alpha)\dot{\alpha}= \\&#10;\dot{v}\sin(\alpha) + v\cos(\alpha)\dot{\alpha}=&#10;\end{matrix}&#10;\end{gather*}&#10;&#10;&#10;\end{document}"/>
  <p:tag name="IGUANATEXSIZE" val="20"/>
  <p:tag name="IGUANATEXCURSOR" val="2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2542,182"/>
  <p:tag name="LATEXADDIN" val="\documentclass{article}&#10;\usepackage{amsmath}&#10;\usepackage[english,russian]{babel}&#10;\usepackage[papersize={15.3 cm,12.4 cm}]{geometry}&#10;\pagestyle{empty}&#10;\begin{document}&#10;&#10;Продифференцируем первые два уравнения: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8,1927"/>
  <p:tag name="ORIGINALWIDTH" val="823,3971"/>
  <p:tag name="LATEXADDIN" val="\documentclass{article}&#10;\usepackage{amsmath}&#10;\pagestyle{empty}&#10;\begin{document}&#10;&#10;\begin{gather*}&#10;\left\{&#10;\begin{matrix}&#10;\dot{X} = v\cos(\alpha), \\&#10;\dot{Y} = v\sin(\alpha), \\&#10;\dot{\alpha} = \omega. &#10;\end{matrix}&#10;\right.&#10;\end{gather*}&#10;&#10;&#10;\end{document}"/>
  <p:tag name="IGUANATEXSIZE" val="20"/>
  <p:tag name="IGUANATEXCURSOR" val="2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2542,182"/>
  <p:tag name="LATEXADDIN" val="\documentclass{article}&#10;\usepackage{amsmath}&#10;\usepackage[english,russian]{babel}&#10;\usepackage[papersize={15.3 cm,12.4 cm}]{geometry}&#10;\pagestyle{empty}&#10;\begin{document}&#10;&#10;Продифференцируем первые два уравнения: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7,4241"/>
  <p:tag name="ORIGINALWIDTH" val="1474,316"/>
  <p:tag name="LATEXADDIN" val="\documentclass{article}&#10;\usepackage{amsmath}&#10;\pagestyle{empty}&#10;\begin{document}&#10;&#10;\begin{gather*}&#10;\left\{&#10;\begin{matrix}&#10;\ddot{X} = a\cos(\alpha) - v\omega\sin(\alpha), \\&#10;\ddot{Y} = a\sin(\alpha) + v\omega\cos(\alpha), \\&#10;\dot{\alpha} = \omega, \\&#10;\dot{v} = a;&#10;\end{matrix}&#10;\right.&#10;\end{gather*}&#10;&#10;&#10;&#10;\end{document}"/>
  <p:tag name="IGUANATEXSIZE" val="20"/>
  <p:tag name="IGUANATEXCURSOR" val="2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6,2017"/>
  <p:tag name="ORIGINALWIDTH" val="4290,964"/>
  <p:tag name="LATEXADDIN" val="\documentclass{article}&#10;\usepackage{amsmath}&#10;\usepackage[english,russian]{babel}&#10;&#10;\pagestyle{empty}&#10;\begin{document}&#10;&#10;Допущение: при движении робота по траектории, ориентация робота (курсовой угол) в каждой точке сонаправлена с касательной к траектории в этой точке.&#10;&#10;\end{document}"/>
  <p:tag name="IGUANATEXSIZE" val="20"/>
  <p:tag name="IGUANATEXCURSOR" val="2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1322,835"/>
  <p:tag name="LATEXADDIN" val="\documentclass{article}&#10;\usepackage{amsmath}&#10;\usepackage[english,russian]{babel}&#10;\usepackage[papersize={15.3 cm,12.4 cm}]{geometry}&#10;\newcommand{\bs}[1]{\boldsymbol{#1}}&#10;\newcommand{\bm}[1]{\bold{#1}}&#10;\pagestyle{empty}&#10;\begin{document}&#10;&#10;Введем вектора $\bs u$ и $\bs X$:&#10;&#10;\end{document}"/>
  <p:tag name="IGUANATEXSIZE" val="20"/>
  <p:tag name="IGUANATEXCURSOR" val="2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557,9302"/>
  <p:tag name="LATEXADDIN" val="\documentclass{article}&#10;\usepackage{amsmath}&#10;\pagestyle{empty}&#10;\begin{document}&#10;&#10;\begin{gather*}&#10;\boldsymbol u = &#10;\begin{pmatrix}&#10;a \\&#10;\omega&#10;\end{pmatrix},&#10;\end{gather*}&#10;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630,6712"/>
  <p:tag name="LATEXADDIN" val="\documentclass{article}&#10;\usepackage{amsmath}&#10;\pagestyle{empty}&#10;\begin{document}&#10;&#10;\begin{gather*}&#10;\boldsymbol X = &#10;\begin{pmatrix}&#10;X \\&#10;Y&#10;\end{pmatrix};&#10;\end{gather*}&#10;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9613"/>
  <p:tag name="ORIGINALWIDTH" val="2117,735"/>
  <p:tag name="LATEXADDIN" val="\documentclass{article}&#10;\usepackage{amsmath}&#10;\pagestyle{empty}&#10;\begin{document}&#10;&#10;\begin{gather*}&#10;\begin{pmatrix}&#10;  \ddot{X} \\&#10;  \ddot{Y} &#10;\end{pmatrix} =&#10;\begin{pmatrix}&#10;  \cos\alpha &amp; -v\sin\alpha \\&#10;  \sin\alpha &amp; v\cos\alpha   &#10;\end{pmatrix}&#10;\begin{pmatrix}&#10;  a \\&#10;  \omega&#10;\end{pmatrix}, \quad =&gt;&#10;\end{gather*}&#10;&#10;&#10;\end{document}"/>
  <p:tag name="IGUANATEXSIZE" val="20"/>
  <p:tag name="IGUANATEXCURSOR" val="2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,9674"/>
  <p:tag name="ORIGINALWIDTH" val="3790,776"/>
  <p:tag name="LATEXADDIN" val="\documentclass{article}&#10;\usepackage{amsmath}&#10;\usepackage[english,russian]{babel}&#10;\usepackage[papersize={15.3 cm, 15.4 cm}]{geometry}&#10;\pagestyle{empty}&#10;&#10;\begin{document}&#10;\noindent Далее будем рассматривать первые два уравнения. Запишем их в матричном виде:&#10;&#10;\end{document}"/>
  <p:tag name="IGUANATEXSIZE" val="2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845,8942"/>
  <p:tag name="LATEXADDIN" val="\documentclass{article}&#10;\usepackage{amsmath}&#10;\pagestyle{empty}&#10;\newcommand{\bs}[1]{\boldsymbol{#1}}&#10;\newcommand{\bm}[1]{\mathbf{#1}}&#10;\begin{document}&#10;&#10;\begin{gather*}&#10;\ddot{\bs X} = \bm A \bs u, \quad =&gt;&#10;\end{gather*}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641,1699"/>
  <p:tag name="LATEXADDIN" val="\documentclass{article}&#10;\usepackage{amsmath}&#10;\pagestyle{empty}&#10;\newcommand{\bs}[1]{\boldsymbol{#1}}&#10;\newcommand{\bm}[1]{\mathbf{#1}}&#10;\begin{document}&#10;&#10;\begin{gather*}&#10;\bs u = \bm A^{-1} \ddot{\bs X};&#10;\end{gather*}&#10;&#10;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9,24638"/>
  <p:tag name="LATEXADDIN" val="\documentclass{article}&#10;\usepackage{amsmath}&#10;\usepackage[english,russian]{babel}&#10;&#10;\pagestyle{empty}&#10;\begin{document}&#10;&#10;(&#10;&#10;\end{document}"/>
  <p:tag name="IGUANATEXSIZE" val="20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9,24638"/>
  <p:tag name="LATEXADDIN" val="\documentclass{article}&#10;\usepackage{amsmath}&#10;\usepackage[english,russian]{babel}&#10;&#10;\pagestyle{empty}&#10;\begin{document}&#10;&#10;(&#10;&#10;\end{document}"/>
  <p:tag name="IGUANATEXSIZE" val="20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9,24638"/>
  <p:tag name="LATEXADDIN" val="\documentclass{article}&#10;\usepackage{amsmath}&#10;\usepackage[english,russian]{babel}&#10;&#10;\pagestyle{empty}&#10;\begin{document}&#10;&#10;(&#10;&#10;\end{document}"/>
  <p:tag name="IGUANATEXSIZE" val="20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4,9644"/>
  <p:tag name="ORIGINALWIDTH" val="1937,758"/>
  <p:tag name="LATEXADDIN" val="\documentclass{article}&#10;\usepackage{amsmath}&#10;\pagestyle{empty}&#10;\begin{document}&#10;&#10;\begin{gather*}&#10;v = \dfrac{\sqrt{(X_i - X_{i+1})^2 + (Y_i - Y_{i+1})^2}}{\Delta t};&#10;\end{gather*}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14,7357"/>
  <p:tag name="LATEXADDIN" val="\documentclass{article}&#10;\usepackage{amsmath}&#10;\pagestyle{empty}&#10;\newcommand{\bs}[1]{\boldsymbol{#1}}&#10;\newcommand{\bm}[1]{\mathbf{#1}}&#10;\begin{document}&#10;&#10;\begin{gather*}&#10;\ddot{\bs X}&#10;\end{gather*}&#10;&#10;&#10;\end{document}"/>
  <p:tag name="IGUANATEXSIZE" val="2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98,98764"/>
  <p:tag name="LATEXADDIN" val="\documentclass{article}&#10;\usepackage{amsmath}&#10;\pagestyle{empty}&#10;\newcommand{\bs}[1]{\boldsymbol{#1}}&#10;\newcommand{\bm}[1]{\mathbf{#1}}&#10;\begin{document}&#10;&#10;\begin{gather*}&#10;\bm A&#10;\end{gather*}&#10;&#10;&#10;\end{document}"/>
  <p:tag name="IGUANATEXSIZE" val="20"/>
  <p:tag name="IGUANATEXCURSOR" val="17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7,24032"/>
  <p:tag name="LATEXADDIN" val="\documentclass{article}&#10;\usepackage{amsmath}&#10;\pagestyle{empty}&#10;\newcommand{\bs}[1]{\boldsymbol{#1}}&#10;\newcommand{\bm}[1]{\mathbf{#1}}&#10;\begin{document}&#10;&#10;\begin{gather*}&#10;\bs u&#10;\end{gather*}&#10;&#10;&#10;\end{document}"/>
  <p:tag name="IGUANATEXSIZE" val="20"/>
  <p:tag name="IGUANATEXCURSOR" val="17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9613"/>
  <p:tag name="ORIGINALWIDTH" val="2117,735"/>
  <p:tag name="LATEXADDIN" val="\documentclass{article}&#10;\usepackage{amsmath}&#10;\pagestyle{empty}&#10;\begin{document}&#10;&#10;\begin{gather*}&#10;\begin{pmatrix}&#10;  \ddot{X} \\&#10;  \ddot{Y} &#10;\end{pmatrix} =&#10;\begin{pmatrix}&#10;  \cos\alpha &amp; -v\sin\alpha \\&#10;  \sin\alpha &amp; v\cos\alpha   &#10;\end{pmatrix}&#10;\begin{pmatrix}&#10;  a \\&#10;  \omega&#10;\end{pmatrix}, \quad =&gt;&#10;\end{gather*}&#10;&#10;&#10;\end{document}"/>
  <p:tag name="IGUANATEXSIZE" val="20"/>
  <p:tag name="IGUANATEXCURSOR" val="2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845,8942"/>
  <p:tag name="LATEXADDIN" val="\documentclass{article}&#10;\usepackage{amsmath}&#10;\pagestyle{empty}&#10;\newcommand{\bs}[1]{\boldsymbol{#1}}&#10;\newcommand{\bm}[1]{\mathbf{#1}}&#10;\begin{document}&#10;&#10;\begin{gather*}&#10;\ddot{\bs X} = \bm A \bs u, \quad =&gt;&#10;\end{gather*}&#10;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641,1699"/>
  <p:tag name="LATEXADDIN" val="\documentclass{article}&#10;\usepackage{amsmath}&#10;\pagestyle{empty}&#10;\newcommand{\bs}[1]{\boldsymbol{#1}}&#10;\newcommand{\bm}[1]{\mathbf{#1}}&#10;\begin{document}&#10;&#10;\begin{gather*}&#10;\bs u = \bm A^{-1} \ddot{\bs X};&#10;\end{gather*}&#10;&#10;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9,24638"/>
  <p:tag name="LATEXADDIN" val="\documentclass{article}&#10;\usepackage{amsmath}&#10;\usepackage[english,russian]{babel}&#10;&#10;\pagestyle{empty}&#10;\begin{document}&#10;&#10;(&#10;&#10;\end{document}"/>
  <p:tag name="IGUANATEXSIZE" val="20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9,24638"/>
  <p:tag name="LATEXADDIN" val="\documentclass{article}&#10;\usepackage{amsmath}&#10;\usepackage[english,russian]{babel}&#10;&#10;\pagestyle{empty}&#10;\begin{document}&#10;&#10;(&#10;&#10;\end{document}"/>
  <p:tag name="IGUANATEXSIZE" val="20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9,24638"/>
  <p:tag name="LATEXADDIN" val="\documentclass{article}&#10;\usepackage{amsmath}&#10;\usepackage[english,russian]{babel}&#10;&#10;\pagestyle{empty}&#10;\begin{document}&#10;&#10;(&#10;&#10;\end{document}"/>
  <p:tag name="IGUANATEXSIZE" val="20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14,7357"/>
  <p:tag name="LATEXADDIN" val="\documentclass{article}&#10;\usepackage{amsmath}&#10;\pagestyle{empty}&#10;\newcommand{\bs}[1]{\boldsymbol{#1}}&#10;\newcommand{\bm}[1]{\mathbf{#1}}&#10;\begin{document}&#10;&#10;\begin{gather*}&#10;\ddot{\bs X}&#10;\end{gather*}&#10;&#10;&#10;\end{document}"/>
  <p:tag name="IGUANATEXSIZE" val="2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78,853"/>
  <p:tag name="LATEXADDIN" val="\documentclass{article}&#10;\usepackage{amsmath}&#10;\usepackage[english,russian]{babel}&#10;&#10;\pagestyle{empty}&#10;\begin{document}&#10;&#10;$\Delta t$ -- выбираем сами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98,98764"/>
  <p:tag name="LATEXADDIN" val="\documentclass{article}&#10;\usepackage{amsmath}&#10;\pagestyle{empty}&#10;\newcommand{\bs}[1]{\boldsymbol{#1}}&#10;\newcommand{\bm}[1]{\mathbf{#1}}&#10;\begin{document}&#10;&#10;\begin{gather*}&#10;\bm A&#10;\end{gather*}&#10;&#10;&#10;\end{document}"/>
  <p:tag name="IGUANATEXSIZE" val="20"/>
  <p:tag name="IGUANATEXCURSOR" val="17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7,24032"/>
  <p:tag name="LATEXADDIN" val="\documentclass{article}&#10;\usepackage{amsmath}&#10;\pagestyle{empty}&#10;\newcommand{\bs}[1]{\boldsymbol{#1}}&#10;\newcommand{\bm}[1]{\mathbf{#1}}&#10;\begin{document}&#10;&#10;\begin{gather*}&#10;\bs u&#10;\end{gather*}&#10;&#10;&#10;\end{document}"/>
  <p:tag name="IGUANATEXSIZE" val="20"/>
  <p:tag name="IGUANATEXCURSOR" val="17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,4638"/>
  <p:tag name="ORIGINALWIDTH" val="4200,975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\begin{document}&#10;\noindent&#10;$&#10;\bs u = \bm A^{-1} \ddot{\bs X}&#10;$ -- если вместо $\boldsymbol X$ подставить известные уравнения траектории, мы получим управляющие воздействия для движения по этой траектории.&#10;&#10;&#10;\end{document}"/>
  <p:tag name="IGUANATEXSIZE" val="20"/>
  <p:tag name="IGUANATEXCURSOR" val="3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197,6"/>
  <p:tag name="LATEXADDIN" val="\documentclass{article}&#10;\usepackage{amsmath}&#10;\pagestyle{empty}&#10;\begin{document}&#10;&#10;\begin{gather*}&#10;\boldsymbol X_* = &#10;\begin{pmatrix}&#10;x_* \\&#10;y_*&#10;\end{pmatrix}&#10;=&#10;\begin{pmatrix}&#10;f(t) \\&#10;g(t)&#10;\end{pmatrix}&#10;\end{gather*}&#10;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9,49008"/>
  <p:tag name="ORIGINALWIDTH" val="1371,579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-- желаемая траектория.&#10;&#10;&#10;\end{document}"/>
  <p:tag name="IGUANATEXSIZE" val="20"/>
  <p:tag name="IGUANATEXCURSOR" val="2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,4638"/>
  <p:tag name="ORIGINALWIDTH" val="4209,224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\begin{document}&#10;\noindent&#10;$&#10;\bs u_* = \bm A^{-1} \ddot{\bs X_*}&#10;$ -- управляющее воздействия для движения по желаемой траектории -- feedforward control -- программное управление.&#10;&#10;&#10;\end{document}"/>
  <p:tag name="IGUANATEXSIZE" val="20"/>
  <p:tag name="IGUANATEXCURSOR" val="3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,2339"/>
  <p:tag name="ORIGINALWIDTH" val="1351,331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\begin{document}&#10;\noindent&#10;Когда существует $\bm A^{-1}$?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2354"/>
  <p:tag name="ORIGINALWIDTH" val="933,6333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\begin{document}&#10;\noindent&#10;Когда $\det\bm A \neq 0$.&#10;&#10;\end{document}"/>
  <p:tag name="IGUANATEXSIZE" val="20"/>
  <p:tag name="IGUANATEXCURSOR" val="2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422,1972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\begin{document}&#10;\noindent&#10;$\det\bm A = $&#10;&#10;\end{document}"/>
  <p:tag name="IGUANATEXSIZE" val="20"/>
  <p:tag name="IGUANATEXCURSOR" val="2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2354"/>
  <p:tag name="ORIGINALWIDTH" val="313,4608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\begin{document}&#10;\noindent&#10;$ v \neq 0$.&#10;&#10;\end{document}"/>
  <p:tag name="IGUANATEXSIZE" val="20"/>
  <p:tag name="IGUANATEXCURSOR" val="2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4,6794"/>
  <p:tag name="ORIGINALWIDTH" val="2193,476"/>
  <p:tag name="LATEXADDIN" val="\documentclass{article}&#10;\usepackage{amsmath}&#10;\usepackage[english,russian]{babel}&#10;&#10;\pagestyle{empty}&#10;\begin{document}&#10;&#10;Алгоритм: &#10;&#10;1. Вращаемся на месте, пока $\alpha \neq \beta_i$.&#10;&#10;2. Движение вперед на расстояние $l$.&#10;&#10;3. Вращаемся на месте, пока $\alpha \neq \alpha_{i+1}$.&#10;&#10;&#10;\end{document}"/>
  <p:tag name="IGUANATEXSIZE" val="20"/>
  <p:tag name="IGUANATEXCURSOR" val="2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1691,788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\begin{document}&#10;\noindent&#10;$v\cos^2\alpha + v \sin^2\alpha = v;&#10;$ \qquad =&gt;&#10;&#10;\end{document}"/>
  <p:tag name="IGUANATEXSIZE" val="20"/>
  <p:tag name="IGUANATEXCURSOR" val="2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2369,704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\begin{document}&#10;\noindent&#10;Введем ошибку движения по траектории:&#10;&#10;&#10;\end{document}"/>
  <p:tag name="IGUANATEXSIZE" val="20"/>
  <p:tag name="IGUANATEXCURSOR" val="2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,4863"/>
  <p:tag name="ORIGINALWIDTH" val="717,6603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bs e = \bs X_* - \bs X;&#10;$&#10;&#10;&#10;\end{document}"/>
  <p:tag name="IGUANATEXSIZE" val="20"/>
  <p:tag name="IGUANATEXCURSOR" val="27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344,207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\begin{document}&#10;\noindent&#10;Тогда:&#10;&#10;&#10;\end{document}"/>
  <p:tag name="IGUANATEXSIZE" val="20"/>
  <p:tag name="IGUANATEXCURSOR" val="2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717,6603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dot{\bs e} = \dot{\bs X_*} - \dot{\bs X};&#10;$&#10;&#10;&#10;\end{document}"/>
  <p:tag name="IGUANATEXSIZE" val="20"/>
  <p:tag name="IGUANATEXCURSOR" val="2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1413,573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ddot{\bs e} = \ddot{\bs X_*} - \ddot{\bs X} = \ddot{\bs X_*} - \bm A \bs u;&#10;$&#10;&#10;&#10;\end{document}"/>
  <p:tag name="IGUANATEXSIZE" val="20"/>
  <p:tag name="IGUANATEXCURSOR" val="3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89,726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begin{pmatrix}&#10;\ddot{e}_1 \\&#10;\ddot{e}_2&#10;\end{pmatrix}&#10; =&#10;\begin{pmatrix}&#10;\ddot{x}_* \\&#10;\ddot{y}_*&#10;\end{pmatrix}&#10; - &#10;\begin{pmatrix}&#10;a\cos(\alpha) - v\omega\sin(\alpha)\\&#10;a\sin(\alpha) + v\omega\cos(\alpha)&#10;\end{pmatrix}&#10;$;&#10;\end{document}"/>
  <p:tag name="IGUANATEXSIZE" val="20"/>
  <p:tag name="IGUANATEXCURSOR" val="4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223,847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\begin{document}&#10;\noindent&#10;Выразим управление:&#10;&#10;&#10;\end{document}"/>
  <p:tag name="IGUANATEXSIZE" val="20"/>
  <p:tag name="IGUANATEXCURSOR" val="2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,2317"/>
  <p:tag name="ORIGINALWIDTH" val="978,6276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bs u = \bm A^{-1} ( \ddot{\bs X_*} - \ddot{\bs e} ) &#10;$&#10;&#10;&#10;\end{document}"/>
  <p:tag name="IGUANATEXSIZE" val="20"/>
  <p:tag name="IGUANATEXCURSOR" val="3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9,24638"/>
  <p:tag name="LATEXADDIN" val="\documentclass{article}&#10;\usepackage{amsmath}&#10;\usepackage[english,russian]{babel}&#10;&#10;\pagestyle{empty}&#10;\begin{document}&#10;&#10;(&#10;&#10;\end{document}"/>
  <p:tag name="IGUANATEXSIZE" val="20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3,2171"/>
  <p:tag name="ORIGINALWIDTH" val="2057,743"/>
  <p:tag name="LATEXADDIN" val="\documentclass{article}&#10;\usepackage{amsmath}&#10;\usepackage[english,russian]{babel}&#10;&#10;\pagestyle{empty}&#10;\begin{document}&#10;&#10;Без обратной связи: &#10;&#10;1. Вращаемся на месте, пока $\alpha \neq \beta_i$.&#10;&#10;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460,4424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feedback&#10;&#10;&#10;\end{document}"/>
  <p:tag name="IGUANATEXSIZE" val="20"/>
  <p:tag name="IGUANATEXCURSOR" val="2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1008,624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= \bm A^{-1} \ddot{\bs X_*} - \bm A^{-1} \ddot{\bs e}&#10;$&#10;&#10;&#10;\end{document}"/>
  <p:tag name="IGUANATEXSIZE" val="20"/>
  <p:tag name="IGUANATEXCURSOR" val="3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,7342"/>
  <p:tag name="ORIGINALWIDTH" val="754,4056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 = \bs u_* - \bm A^{-1} \ddot{\bs e};&#10;$&#10;&#10;&#10;\end{document}"/>
  <p:tag name="IGUANATEXSIZE" val="20"/>
  <p:tag name="IGUANATEXCURSOR" val="2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783,652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ddot{\bs e} = \ddot{\bs X_*} - \bm A \bs u;&#10;$&#10;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223,847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\begin{document}&#10;\noindent&#10;Выразим управление:&#10;&#10;&#10;\end{document}"/>
  <p:tag name="IGUANATEXSIZE" val="20"/>
  <p:tag name="IGUANATEXCURSOR" val="2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,2317"/>
  <p:tag name="ORIGINALWIDTH" val="2842,895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bs u = \bm A^{-1} ( \ddot{\bs X_*} - \ddot{\bs e} ) = \bm A^{-1} \ddot{\bs X_*} - \bm A^{-1} \ddot{\bs e} = \bs u_* - \bm A^{-1} \ddot{\bs e};&#10;$&#10;&#10;&#10;\end{document}"/>
  <p:tag name="IGUANATEXSIZE" val="20"/>
  <p:tag name="IGUANATEXCURSOR" val="3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9,24638"/>
  <p:tag name="LATEXADDIN" val="\documentclass{article}&#10;\usepackage{amsmath}&#10;\usepackage[english,russian]{babel}&#10;&#10;\pagestyle{empty}&#10;\begin{document}&#10;&#10;(&#10;&#10;\end{document}"/>
  <p:tag name="IGUANATEXSIZE" val="20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460,4424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feedback&#10;&#10;&#10;\end{document}"/>
  <p:tag name="IGUANATEXSIZE" val="20"/>
  <p:tag name="IGUANATEXCURSOR" val="2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4083,24"/>
  <p:tag name="LATEXADDIN" val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Мы хотим, чтобы при $t\rightarrow \infty$, $\bs e \rightarrow 0$. Зададим динамику ошибки в следующем виде:&#10;&#10;&#10;\end{document}"/>
  <p:tag name="IGUANATEXSIZE" val="20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998,8751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ddot{\bs e} + k_1 \dot{\bs e} + k_2 \bs e = 0; \quad $&#10;&#10;&#10;\end{document}"/>
  <p:tag name="IGUANATEXSIZE" val="20"/>
  <p:tag name="IGUANATEXCURSOR" val="3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2,186"/>
  <p:tag name="ORIGINALWIDTH" val="730,4087"/>
  <p:tag name="LATEXADDIN" val="\documentclass{article}&#10;\usepackage{amsmath}&#10;\pagestyle{empty}&#10;\begin{document}&#10;&#10;\begin{gather*}&#10;\dot{X} = v\cos(\alpha), \\&#10;\dot{Y} = v\sin(\alpha), \\&#10;\dot{\alpha} = \omega.&#10;\end{gather*}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,4676"/>
  <p:tag name="ORIGINALWIDTH" val="697,4128"/>
  <p:tag name="LATEXADDIN" val="\documentclass{article}&#10;\usepackage{amsmath}&#10;\pagestyle{empty}&#10;\begin{document}&#10;&#10;\begin{gather*}&#10;\omega_1 = \dfrac{\alpha - \beta_i}{\Delta t};&#10;\end{gather*}&#10;&#10;&#10;\end{document}"/>
  <p:tag name="IGUANATEXSIZE" val="20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550,056"/>
  <p:tag name="LATEXADDIN" val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Подставляем в управление:&#10;&#10;&#10;\end{document}"/>
  <p:tag name="IGUANATEXSIZE" val="20"/>
  <p:tag name="IGUANATEXCURSOR" val="27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1871,016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bs u = \bs u_* - \bm A^{-1} (-k_1\dot{\bs e} - k_2 \bs e);\quad =&gt;&#10;$&#10;&#10;&#10;\end{document}"/>
  <p:tag name="IGUANATEXSIZE" val="20"/>
  <p:tag name="IGUANATEXCURSOR" val="3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1536,558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bs u = \bs u_* - \bm A^{-1} (-k_d\dot{\bs e} - k_p \bs e);&#10;$&#10;&#10;&#10;\end{document}"/>
  <p:tag name="IGUANATEXSIZE" val="20"/>
  <p:tag name="IGUANATEXCURSOR" val="3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210,349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=&gt; \quad&#10;$ &#10;$\ddot{\bs e} = - k_1 \dot{\bs e} - k_2 \bs e$&#10;&#10;&#10;\end{document}"/>
  <p:tag name="IGUANATEXSIZE" val="20"/>
  <p:tag name="IGUANATEXCURSOR" val="2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08,6614"/>
  <p:tag name="ORIGINALWIDTH" val="4211,473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&#10;Линейная система называется устойчивой, если при выведении ее внешними воздействиями из состояния равновесия (покоя) она возвращается в него после прекращения внешних воздействий. Если после прекращения внешнего воздействия система не возвращается к состоянию равновесия, то она является неустойчивой.&#10;&#10;&#10;\end{document}"/>
  <p:tag name="IGUANATEXSIZE" val="20"/>
  <p:tag name="IGUANATEXCURSOR" val="2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997,3754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^2 + k_d \lambda + k_p = 0;&#10;$&#10;&#10;&#10;\end{document}"/>
  <p:tag name="IGUANATEXSIZE" val="20"/>
  <p:tag name="IGUANATEXCURSOR" val="2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803,525"/>
  <p:tag name="LATEXADDIN" val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Характеристическое уравнение;&#10;&#10;&#10;\end{document}"/>
  <p:tag name="IGUANATEXSIZE" val="20"/>
  <p:tag name="IGUANATEXCURSOR" val="2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076,865"/>
  <p:tag name="LATEXADDIN" val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Динамика ошибки;&#10;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02,625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ddot{\bs e} + k_d \dot{\bs e} + k_p \bs e = 0;&#10;$&#10;&#10;&#10;\end{document}"/>
  <p:tag name="IGUANATEXSIZE" val="20"/>
  <p:tag name="IGUANATEXCURSOR" val="2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4204,725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&#10;Система является устойчивой, если корни характеристического уравнения имеют отрицательную действительную часть.&#10;&#10;\end{document}"/>
  <p:tag name="IGUANATEXSIZE" val="20"/>
  <p:tag name="IGUANATEXCURSOR" val="2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2074,99"/>
  <p:tag name="LATEXADDIN" val="\documentclass{article}&#10;\usepackage{amsmath}&#10;\usepackage[english,russian]{babel}&#10;&#10;\pagestyle{empty}&#10;\begin{document}&#10;&#10;2. Движение вперед на расстояние $l$.&#10;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076,865"/>
  <p:tag name="LATEXADDIN" val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Динамика ошибки;&#10;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02,625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ddot{\bs e} + k_d \dot{\bs e} + k_p \bs e = 0;&#10;$&#10;&#10;&#10;\end{document}"/>
  <p:tag name="IGUANATEXSIZE" val="20"/>
  <p:tag name="IGUANATEXCURSOR" val="2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903,262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Данное уравнение имеет 2 корня.&#10;&#10;\end{document}"/>
  <p:tag name="IGUANATEXSIZE" val="20"/>
  <p:tag name="IGUANATEXCURSOR" val="2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997,3754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^2 + k_d \lambda + k_p = 0;&#10;$&#10;&#10;&#10;\end{document}"/>
  <p:tag name="IGUANATEXSIZE" val="20"/>
  <p:tag name="IGUANATEXCURSOR" val="2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0,465"/>
  <p:tag name="ORIGINALWIDTH" val="965,1294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_{1,2} = \dfrac{-k_d \pm \sqrt{D} }{2}&#10;$&#10;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803,525"/>
  <p:tag name="LATEXADDIN" val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Характеристическое уравнение;&#10;&#10;&#10;\end{document}"/>
  <p:tag name="IGUANATEXSIZE" val="20"/>
  <p:tag name="IGUANATEXCURSOR" val="2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753,6558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D = k_d^2 - 4k_p;&#10;$&#10;&#10;&#10;\end{document}"/>
  <p:tag name="IGUANATEXSIZE" val="20"/>
  <p:tag name="IGUANATEXCURSOR" val="2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00,1875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 1)&#10;$&#10;D &gt; 0;&#10;$&#10;&#10;&#10;\end{document}"/>
  <p:tag name="IGUANATEXSIZE" val="20"/>
  <p:tag name="IGUANATEXCURSOR" val="2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05,4369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 2)&#10;$&#10;D = 0;&#10;$&#10;&#10;&#10;\end{document}"/>
  <p:tag name="IGUANATEXSIZE" val="20"/>
  <p:tag name="IGUANATEXCURSOR" val="2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06,1867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 3)&#10;$&#10;D &lt; 0;&#10;$&#10;&#10;&#10;\end{document}"/>
  <p:tag name="IGUANATEXSIZE" val="20"/>
  <p:tag name="IGUANATEXCURSOR" val="2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,4852"/>
  <p:tag name="ORIGINALWIDTH" val="2191,976"/>
  <p:tag name="LATEXADDIN" val="\documentclass{article}&#10;\usepackage{amsmath}&#10;\usepackage[english,russian]{babel}&#10;&#10;\pagestyle{empty}&#10;\begin{document}&#10;&#10;3. Вращаемся на месте, пока $\alpha \neq \alpha_{i+1}$.&#10;&#10;&#10;\end{document}"/>
  <p:tag name="IGUANATEXSIZE" val="2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72,9283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lambda_1, \lambda_2 \in \mathbb{R};&#10;$&#10;&#10;&#10;\end{document}"/>
  <p:tag name="IGUANATEXSIZE" val="20"/>
  <p:tag name="IGUANATEXCURSOR" val="3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83,9145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lambda_1=\lambda_2 \in \mathbb{R};&#10;$&#10;&#10;&#10;\end{document}"/>
  <p:tag name="IGUANATEXSIZE" val="20"/>
  <p:tag name="IGUANATEXCURSOR" val="2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986,1267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lambda_{1,2}=\alpha \pm \beta i \in \mathbb{C};&#10;$&#10;&#10;&#10;\end{document}"/>
  <p:tag name="IGUANATEXSIZE" val="20"/>
  <p:tag name="IGUANATEXCURSOR" val="3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,74094"/>
  <p:tag name="ORIGINALWIDTH" val="176,9779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=&gt;$&#10;&#10;\end{document}"/>
  <p:tag name="IGUANATEXSIZE" val="20"/>
  <p:tag name="IGUANATEXCURSOR" val="2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,74094"/>
  <p:tag name="ORIGINALWIDTH" val="176,9779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=&gt;$&#10;&#10;\end{document}"/>
  <p:tag name="IGUANATEXSIZE" val="20"/>
  <p:tag name="IGUANATEXCURSOR" val="2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,74094"/>
  <p:tag name="ORIGINALWIDTH" val="176,9779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=&gt;$&#10;&#10;\end{document}"/>
  <p:tag name="IGUANATEXSIZE" val="20"/>
  <p:tag name="IGUANATEXCURSOR" val="2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902,1373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Общее решение:&#10;&#10;\end{document}"/>
  <p:tag name="IGUANATEXSIZE" val="20"/>
  <p:tag name="IGUANATEXCURSOR" val="2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865,767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 1)&#10;$&#10;e(t) = c_1 \exp(\lambda_1 t) +c_2\exp(\lambda_2 t);&#10;$&#10;&#10;&#10;\end{document}"/>
  <p:tag name="IGUANATEXSIZE" val="20"/>
  <p:tag name="IGUANATEXCURSOR" val="3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804,274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 2)&#10;$&#10;e(t) = c_1 \exp(\lambda t) +c_2 t \exp(\lambda t);&#10;$&#10;&#10;&#10;\end{document}"/>
  <p:tag name="IGUANATEXSIZE" val="20"/>
  <p:tag name="IGUANATEXCURSOR" val="3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572,928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 3)&#10;$&#10;e(t) = c_1 \exp(\alpha t)\sin(\beta t) +c_2\exp(\alpha t)\cos(\beta t);&#10;$&#10;&#10;&#10;\end{document}"/>
  <p:tag name="IGUANATEXSIZE" val="20"/>
  <p:tag name="IGUANATEXCURSOR" val="2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5,7218"/>
  <p:tag name="ORIGINALWIDTH" val="832,3959"/>
  <p:tag name="LATEXADDIN" val="\documentclass{article}&#10;\usepackage{amsmath}&#10;\pagestyle{empty}&#10;\begin{document}&#10;&#10;\begin{gather*}&#10;\omega_2 = \dfrac{\alpha - \alpha_{i+1}}{\Delta t};&#10;\end{gather*}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076,865"/>
  <p:tag name="LATEXADDIN" val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Динамика ошибки;&#10;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2464,192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Пример 1: $k_d=2$, $k_p=1$; $e(0)=1$, $\dot{e}(0)=1$;&#10;&#10;\end{document}"/>
  <p:tag name="IGUANATEXSIZE" val="20"/>
  <p:tag name="IGUANATEXCURSOR" val="2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551,1811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_{1,2} = -1;&#10;$&#10;&#10;&#10;\end{document}"/>
  <p:tag name="IGUANATEXSIZE" val="20"/>
  <p:tag name="IGUANATEXCURSOR" val="2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803,525"/>
  <p:tag name="LATEXADDIN" val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Характеристическое уравнение;&#10;&#10;&#10;\end{document}"/>
  <p:tag name="IGUANATEXSIZE" val="20"/>
  <p:tag name="IGUANATEXCURSOR" val="2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1424,822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D = k_d^2 - 4k_p=4-4 = 0;&#10;$&#10;&#10;&#10;\end{document}"/>
  <p:tag name="IGUANATEXSIZE" val="20"/>
  <p:tag name="IGUANATEXCURSOR" val="2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23,06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 &#10;$&#10;e(t) = \exp(-t) + 2 t \exp(-t);&#10;$&#10;&#10;&#10;\end{document}"/>
  <p:tag name="IGUANATEXSIZE" val="20"/>
  <p:tag name="IGUANATEXCURSOR" val="2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02,625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ddot{\bs e} + k_d \dot{\bs e} + k_p \bs e = 0;&#10;$&#10;&#10;&#10;\end{document}"/>
  <p:tag name="IGUANATEXSIZE" val="20"/>
  <p:tag name="IGUANATEXCURSOR" val="2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997,3754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^2 + k_d \lambda + k_p = 0;&#10;$&#10;&#10;&#10;\end{document}"/>
  <p:tag name="IGUANATEXSIZE" val="20"/>
  <p:tag name="IGUANATEXCURSOR" val="2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076,865"/>
  <p:tag name="LATEXADDIN" val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Динамика ошибки;&#10;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2464,192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Пример 2: $k_d=5$, $k_p=4$; $e(0)=1$, $\dot{e}(0)=1$;&#10;&#10;\end{document}"/>
  <p:tag name="IGUANATEXSIZE" val="20"/>
  <p:tag name="IGUANATEXCURSOR" val="2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,7214"/>
  <p:tag name="ORIGINALWIDTH" val="2943,382"/>
  <p:tag name="LATEXADDIN" val="\documentclass{article}&#10;\usepackage{amsmath}&#10;\pagestyle{empty}&#10;\begin{document}&#10;&#10;\begin{gather*}&#10;X(t) = \sin\left(t + \dfrac{\pi}{2}\right), \qquad&#10;Y(t) = \sin(2t), \qquad&#10;t \in [0; 2\pi]&#10;\end{gather*}&#10;&#10;&#10;\end{document}"/>
  <p:tag name="IGUANATEXSIZE" val="20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71,691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_{1} = -1;&#10;$&#10;&#10;&#10;\end{document}"/>
  <p:tag name="IGUANATEXSIZE" val="20"/>
  <p:tag name="IGUANATEXCURSOR" val="2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803,525"/>
  <p:tag name="LATEXADDIN" val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Характеристическое уравнение;&#10;&#10;&#10;\end{document}"/>
  <p:tag name="IGUANATEXSIZE" val="20"/>
  <p:tag name="IGUANATEXCURSOR" val="2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1549,306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D = k_d^2 - 4k_p=25-16 = 9;&#10;$&#10;&#10;&#10;\end{document}"/>
  <p:tag name="IGUANATEXSIZE" val="20"/>
  <p:tag name="IGUANATEXCURSOR" val="2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,718"/>
  <p:tag name="ORIGINALWIDTH" val="1683,54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 &#10;$&#10;e(t) = \dfrac{5}{3}\exp(-t) - \dfrac{2}{3} \exp(-4t);&#10;$&#10;&#10;&#10;\end{document}"/>
  <p:tag name="IGUANATEXSIZE" val="20"/>
  <p:tag name="IGUANATEXCURSOR" val="2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71,691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_{2} = -4;&#10;$&#10;&#10;&#10;\end{document}"/>
  <p:tag name="IGUANATEXSIZE" val="20"/>
  <p:tag name="IGUANATEXCURSOR" val="2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02,625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ddot{\bs e} + k_d \dot{\bs e} + k_p \bs e = 0;&#10;$&#10;&#10;&#10;\end{document}"/>
  <p:tag name="IGUANATEXSIZE" val="20"/>
  <p:tag name="IGUANATEXCURSOR" val="2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997,3754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^2 + k_d \lambda + k_p = 0;&#10;$&#10;&#10;&#10;\end{document}"/>
  <p:tag name="IGUANATEXSIZE" val="20"/>
  <p:tag name="IGUANATEXCURSOR" val="2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076,865"/>
  <p:tag name="LATEXADDIN" val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Динамика ошибки;&#10;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2464,192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Пример 3: $k_d=1$, $k_p=1$; $e(0)=1$, $\dot{e}(0)=1$;&#10;&#10;\end{document}"/>
  <p:tag name="IGUANATEXSIZE" val="20"/>
  <p:tag name="IGUANATEXCURSOR" val="2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,2152"/>
  <p:tag name="ORIGINALWIDTH" val="971,8785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_{1,2} = -\dfrac{1}{2} \pm \dfrac{\sqrt{3}}{2}i;&#10;$&#10;&#10;&#10;\end{document}"/>
  <p:tag name="IGUANATEXSIZE" val="20"/>
  <p:tag name="IGUANATEXCURSOR" val="2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63,817"/>
  <p:tag name="LATEXADDIN" val="\documentclass{article}&#10;\usepackage{amsmath}&#10;\usepackage[english,russian]{babel}&#10;&#10;\pagestyle{empty}&#10;\begin{document}&#10;Если выбрать количество точек равным 100, то &#10;$\Delta t = 2\pi / 100$&#10;&#10;\end{document}"/>
  <p:tag name="IGUANATEXSIZE" val="20"/>
  <p:tag name="IGUANATEXCURSOR" val="1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803,525"/>
  <p:tag name="LATEXADDIN" val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Характеристическое уравнение;&#10;&#10;&#10;\end{document}"/>
  <p:tag name="IGUANATEXSIZE" val="20"/>
  <p:tag name="IGUANATEXCURSOR" val="2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,4833"/>
  <p:tag name="ORIGINALWIDTH" val="1520,06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D = k_1^2 - 4k_2=1-4 = -3;&#10;$&#10;&#10;&#10;\end{document}"/>
  <p:tag name="IGUANATEXSIZE" val="20"/>
  <p:tag name="IGUANATEXCURSOR" val="2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,4826"/>
  <p:tag name="ORIGINALWIDTH" val="3194,601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 &#10;$&#10;e(t) = \sqrt{3}\exp(-0.5t)\sin(0.5\sqrt{3}t) + \exp(-0.5t)\cos(0.5\sqrt{3}t);&#10;$&#10;&#10;&#10;\end{document}"/>
  <p:tag name="IGUANATEXSIZE" val="20"/>
  <p:tag name="IGUANATEXCURSOR" val="3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02,625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ddot{\bs e} + k_d \dot{\bs e} + k_p \bs e = 0;&#10;$&#10;&#10;&#10;\end{document}"/>
  <p:tag name="IGUANATEXSIZE" val="20"/>
  <p:tag name="IGUANATEXCURSOR" val="2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997,3754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^2 + k_d \lambda + k_p = 0;&#10;$&#10;&#10;&#10;\end{document}"/>
  <p:tag name="IGUANATEXSIZE" val="20"/>
  <p:tag name="IGUANATEXCURSOR" val="2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076,865"/>
  <p:tag name="LATEXADDIN" val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Динамика ошибки;&#10;&#10;&#10;\end{document}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2560,93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Пример 4: $k_d=1$, $k_p=-2$; $e(0)=1$, $\dot{e}(0)=2$;&#10;&#10;\end{document}"/>
  <p:tag name="IGUANATEXSIZE" val="20"/>
  <p:tag name="IGUANATEXCURSOR" val="2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803,525"/>
  <p:tag name="LATEXADDIN" val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Характеристическое уравнение;&#10;&#10;&#10;\end{document}"/>
  <p:tag name="IGUANATEXSIZE" val="20"/>
  <p:tag name="IGUANATEXCURSOR" val="2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1424,822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D = k_d^2 - 4k_p=1+8 = 9;&#10;$&#10;&#10;&#10;\end{document}"/>
  <p:tag name="IGUANATEXSIZE" val="20"/>
  <p:tag name="IGUANATEXCURSOR" val="2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,468"/>
  <p:tag name="ORIGINALWIDTH" val="1586,802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 &#10;$&#10;e(t) = \dfrac{4}{3}\exp(t) - \dfrac{1}{3}\exp(-2t) ;&#10;$&#10;&#10;&#10;\end{document}"/>
  <p:tag name="IGUANATEXSIZE" val="20"/>
  <p:tag name="IGUANATEXCURSOR" val="2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5,448"/>
  <p:tag name="ORIGINALWIDTH" val="907,3865"/>
  <p:tag name="LATEXADDIN" val="\documentclass{article}&#10;\usepackage{amsmath}&#10;\usepackage[english,russian]{babel}&#10;&#10;\pagestyle{empty}&#10;\begin{document}&#10;&#10;Было&#10;&#10;\qquad $X(t) = f(t)$,&#10;&#10;\qquad$Y(t) = g(t)$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374,9532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_{1} = 1;&#10;$&#10;&#10;&#10;\end{document}"/>
  <p:tag name="IGUANATEXSIZE" val="20"/>
  <p:tag name="IGUANATEXCURSOR" val="2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71,691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_{2} = -2;&#10;$&#10;&#10;&#10;\end{document}"/>
  <p:tag name="IGUANATEXSIZE" val="20"/>
  <p:tag name="IGUANATEXCURSOR" val="2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02,625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ddot{\bs e} + k_d \dot{\bs e} + k_p \bs e = 0;&#10;$&#10;&#10;&#10;\end{document}"/>
  <p:tag name="IGUANATEXSIZE" val="20"/>
  <p:tag name="IGUANATEXCURSOR" val="2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997,3754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^2 + k_d \lambda + k_p = 0;&#10;$&#10;&#10;&#10;\end{document}"/>
  <p:tag name="IGUANATEXSIZE" val="20"/>
  <p:tag name="IGUANATEXCURSOR" val="2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4083,24"/>
  <p:tag name="LATEXADDIN" val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Мы хотим, чтобы при $t\rightarrow \infty$, $\bs e \rightarrow 0$. Зададим динамику ошибки в следующем виде:&#10;&#10;&#10;\end{document}"/>
  <p:tag name="IGUANATEXSIZE" val="20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02,625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ddot{\bs e} + k_d \dot{\bs e} + k_p \bs e = 0;&#10;$&#10;&#10;&#10;\end{document}"/>
  <p:tag name="IGUANATEXSIZE" val="20"/>
  <p:tag name="IGUANATEXCURSOR" val="2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4208,474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Система является устойчивой, если корни характеристического уравнения имеют отрицательную действительную часть.&#10;&#10;\end{document}"/>
  <p:tag name="IGUANATEXSIZE" val="20"/>
  <p:tag name="IGUANATEXCURSOR" val="2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997,3754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^2 + k_d \lambda + k_p = 0;&#10;$&#10;&#10;&#10;\end{document}"/>
  <p:tag name="IGUANATEXSIZE" val="20"/>
  <p:tag name="IGUANATEXCURSOR" val="2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803,525"/>
  <p:tag name="LATEXADDIN" val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Характеристическое уравнение;&#10;&#10;&#10;\end{document}"/>
  <p:tag name="IGUANATEXSIZE" val="20"/>
  <p:tag name="IGUANATEXCURSOR" val="2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4,2145"/>
  <p:tag name="ORIGINALWIDTH" val="1340,832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lambda_{1,2} = \dfrac{-k_d \pm \sqrt{k_d^2 - 4k_p} }{2}&#10;$&#10;&#10;&#10;\end{document}"/>
  <p:tag name="IGUANATEXSIZE" val="20"/>
  <p:tag name="IGUANATEXCURSOR" val="2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,4657"/>
  <p:tag name="ORIGINALWIDTH" val="1285,339"/>
  <p:tag name="LATEXADDIN" val="\documentclass{article}&#10;\usepackage{amsmath}&#10;\usepackage[english,russian]{babel}&#10;\pagestyle{empty}&#10;&#10;\begin{document}&#10;\hspace{-6.5mm}&#10;Введем функцию $s(t)$, \\ &#10;такую что $s(t) \in [0; 2\pi]$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3943,757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Если $k_d&gt;0$ и $k_p&gt;0$, то $k_d &gt; \sqrt{k_d^2 - 4k_p}$, следовательно $Re(\lambda_{1,2})$ &lt; 0.&#10;&#10;\end{document}"/>
  <p:tag name="IGUANATEXSIZE" val="20"/>
  <p:tag name="IGUANATEXCURSOR" val="3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95,1631"/>
  <p:tag name="LATEXADDIN" val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Управление:&#10;&#10;&#10;\end{document}"/>
  <p:tag name="IGUANATEXSIZE" val="20"/>
  <p:tag name="IGUANATEXCURSOR" val="2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1536,558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bs u = \bs u_* - \bm A^{-1} (-k_d\dot{\bs e} - k_p \bs e);&#10;$&#10;&#10;&#10;\end{document}"/>
  <p:tag name="IGUANATEXSIZE" val="20"/>
  <p:tag name="IGUANATEXCURSOR" val="3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9,9513"/>
  <p:tag name="ORIGINALWIDTH" val="3710,536"/>
  <p:tag name="LATEXADDIN" val="\documentclass{article}&#10;\usepackage{amsmath}&#10;\pagestyle{empty}&#10;\begin{document}&#10;&#10;\begin{gather*}&#10;\begin{pmatrix}&#10;  a \\&#10;  \omega&#10;\end{pmatrix} =&#10;\begin{pmatrix}&#10;  \cos\alpha &amp; \sin\alpha \\&#10;  \dfrac{-\sin\alpha}{v} &amp; \dfrac{\cos\alpha}{v}   &#10;\end{pmatrix}&#10;\left(&#10;\begin{pmatrix}&#10;\ddot{f} \\&#10;\ddot{g}&#10;\end{pmatrix}&#10;+k_d&#10;\begin{pmatrix}&#10;\dot{f} - \dot{X} \\&#10;\dot{g} - \dot{Y}&#10;\end{pmatrix}&#10;+k_p&#10;\begin{pmatrix}&#10;f(t) - X \\&#10;g(t) - Y&#10;\end{pmatrix}&#10;\right);&#10;\end{gather*}&#10;&#10;&#10;\end{document}"/>
  <p:tag name="IGUANATEXSIZE" val="20"/>
  <p:tag name="IGUANATEXCURSOR" val="4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557,1803"/>
  <p:tag name="LATEXADDIN" val="\documentclass{article}&#10;\usepackage{amsmath}&#10;\pagestyle{empty}&#10;\begin{document}&#10;&#10;\begin{gather*}&#10;\boldsymbol u = &#10;\begin{pmatrix}&#10;a \\&#10;\omega&#10;\end{pmatrix};&#10;\end{gather*}&#10;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630,6712"/>
  <p:tag name="LATEXADDIN" val="\documentclass{article}&#10;\usepackage{amsmath}&#10;\pagestyle{empty}&#10;\begin{document}&#10;&#10;\begin{gather*}&#10;\boldsymbol X = &#10;\begin{pmatrix}&#10;X \\&#10;Y&#10;\end{pmatrix};&#10;\end{gather*}&#10;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268,841"/>
  <p:tag name="LATEXADDIN" val="\documentclass{article}&#10;\usepackage{amsmath}&#10;\pagestyle{empty}&#10;\begin{document}&#10;&#10;\begin{gather*}&#10;\boldsymbol X_* = &#10;\begin{pmatrix}&#10;x_* \\&#10;y_*&#10;\end{pmatrix}&#10;=&#10;\begin{pmatrix}&#10;f(t) \\&#10;g(t)&#10;\end{pmatrix};&#10;\end{gather*}&#10;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582,677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bs e = \bs X_* - \bs X=&#10;\begin{pmatrix}&#10;f(t) \\&#10;g(t)&#10;\end{pmatrix}&#10;-&#10;\begin{pmatrix}&#10;X\\&#10;Y&#10;\end{pmatrix}&#10;=&#10;\begin{pmatrix}&#10;f(t) - X \\&#10;g(t) - Y&#10;\end{pmatrix};&#10;$&#10;&#10;&#10;\end{document}"/>
  <p:tag name="IGUANATEXSIZE" val="20"/>
  <p:tag name="IGUANATEXCURSOR" val="4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,4826"/>
  <p:tag name="ORIGINALWIDTH" val="755,9055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\begin{document}&#10;\noindent&#10;$&#10;\bs u_* = \bm A^{-1} \ddot{\bs X_*}&#10;$;&#10;&#10;&#10;\end{document}"/>
  <p:tag name="IGUANATEXSIZE" val="20"/>
  <p:tag name="IGUANATEXCURSOR" val="2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347,58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bm A =&#10;\begin{pmatrix}&#10;  \cos\alpha &amp; -v\sin\alpha \\&#10;  \sin\alpha &amp; v\cos\alpha   &#10;\end{pmatrix}&#10;$ ;&#10;&#10;&#10;\end{document}"/>
  <p:tag name="IGUANATEXSIZE" val="20"/>
  <p:tag name="IGUANATEXCURSOR" val="37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5,448"/>
  <p:tag name="ORIGINALWIDTH" val="1218,598"/>
  <p:tag name="LATEXADDIN" val="\documentclass{article}&#10;\usepackage{amsmath}&#10;\usepackage[english,russian]{babel}&#10;&#10;\pagestyle{empty}&#10;\begin{document}&#10;&#10;И запишем&#10;&#10;\qquad $X(s(t)) = f(s(t))$,&#10;&#10;\qquad$Y(s(t)) = g(s(t))$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9,2013"/>
  <p:tag name="ORIGINALWIDTH" val="1490,064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bm A^{-1} =&#10;\begin{pmatrix}&#10;  \cos\alpha &amp; \sin\alpha \\&#10;  \dfrac{-\sin\alpha}{v} &amp; \dfrac{\cos\alpha}{v}   &#10;\end{pmatrix}&#10;$ ;&#10;&#10;&#10;\end{document}"/>
  <p:tag name="IGUANATEXSIZE" val="20"/>
  <p:tag name="IGUANATEXCURSOR" val="3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3052,868"/>
  <p:tag name="LATEXADDIN" val="\documentclass{article}&#10;\usepackage{amsmath}&#10;\pagestyle{empty}&#10;\usepackage[english,russian]{babel}&#10;\usepackage[papersize={17 cm,15.4 cm}]{geometry}&#10;\newcommand{\bs}[1]{\boldsymbol{#1}}&#10;\newcommand{\bm}[1]{\mathbf{#1}}&#10;&#10;\begin{document}&#10;\noindent&#10;$&#10;\bs u = \bm A^{-1} ( \ddot{\bs X_*} - (-k_d\dot{\bs e} - k_p \bs e) )= \bm A^{-1} ( \ddot{\bs X_*} +k_d\dot{\bs e} + k_p \bs e )&#10; ;&#10;$&#10;&#10;&#10;\end{document}"/>
  <p:tag name="IGUANATEXSIZE" val="20"/>
  <p:tag name="IGUANATEXCURSOR" val="3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9,9513"/>
  <p:tag name="ORIGINALWIDTH" val="3710,536"/>
  <p:tag name="LATEXADDIN" val="\documentclass{article}&#10;\usepackage{amsmath}&#10;\pagestyle{empty}&#10;\begin{document}&#10;&#10;\begin{gather*}&#10;\begin{pmatrix}&#10;  a \\&#10;  \omega&#10;\end{pmatrix} =&#10;\begin{pmatrix}&#10;  \cos\alpha &amp; \sin\alpha \\&#10;  \dfrac{-\sin\alpha}{v} &amp; \dfrac{\cos\alpha}{v}   &#10;\end{pmatrix}&#10;\left(&#10;\begin{pmatrix}&#10;\ddot{f} \\&#10;\ddot{g}&#10;\end{pmatrix}&#10;+k_d&#10;\begin{pmatrix}&#10;\dot{f} - \dot{X} \\&#10;\dot{g} - \dot{Y}&#10;\end{pmatrix}&#10;+k_p&#10;\begin{pmatrix}&#10;f(t) - X \\&#10;g(t) - Y&#10;\end{pmatrix}&#10;\right);&#10;\end{gather*}&#10;&#10;&#10;\end{document}"/>
  <p:tag name="IGUANATEXSIZE" val="20"/>
  <p:tag name="IGUANATEXCURSOR" val="4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9,9513"/>
  <p:tag name="ORIGINALWIDTH" val="3313,086"/>
  <p:tag name="LATEXADDIN" val="\documentclass{article}&#10;\usepackage{amsmath}&#10;\pagestyle{empty}&#10;\begin{document}&#10;&#10;\begin{gather*}&#10;\begin{pmatrix}&#10;  a \\&#10;  \omega&#10;\end{pmatrix} =&#10;\begin{pmatrix}&#10;  \cos\alpha &amp; \sin\alpha \\&#10;  \dfrac{-\sin\alpha}{v} &amp; \dfrac{\cos\alpha}{v}   &#10;\end{pmatrix}&#10;\begin{pmatrix}&#10;\ddot{f} +k_d(\dot{f} - \dot{X}) + k_p(f(t) - X) \\&#10;\ddot{g} + k_d(\dot{g} - \dot{Y}) + k_p(g(t) - Y)&#10;\end{pmatrix};&#10;\end{gather*}&#10;&#10;&#10;\end{document}"/>
  <p:tag name="IGUANATEXSIZE" val="20"/>
  <p:tag name="IGUANATEXCURSOR" val="2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,2309"/>
  <p:tag name="ORIGINALWIDTH" val="4054,743"/>
  <p:tag name="LATEXADDIN" val="\documentclass{article}&#10;\usepackage{amsmath}&#10;\pagestyle{empty}&#10;\begin{document}&#10;&#10;\begin{gather*}&#10;  a = \cos\alpha (\ddot{f} +k_d(\dot{f} - \dot{X}) + k_p(f - X)) + \sin\alpha (\ddot{g} + k_d(\dot{g} - \dot{Y}) + k_p(g - Y));&#10;\end{gather*}&#10;&#10;&#10;\end{document}"/>
  <p:tag name="IGUANATEXSIZE" val="20"/>
  <p:tag name="IGUANATEXCURSOR" val="2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,2182"/>
  <p:tag name="ORIGINALWIDTH" val="4251,968"/>
  <p:tag name="LATEXADDIN" val="\documentclass{article}&#10;\usepackage{amsmath}&#10;\pagestyle{empty}&#10;\begin{document}&#10;&#10;\begin{gather*}&#10;  \omega = \dfrac{-\sin\alpha}{v} (\ddot{f} +k_d(\dot{f} - \dot{X}) + k_p(f - X)) + \dfrac{\cos\alpha}{v} (\ddot{g} + k_d(\dot{g} - \dot{Y}) + k_p(g - Y));&#10;\end{gather*}&#10;&#10;&#10;\end{document}"/>
  <p:tag name="IGUANATEXSIZE" val="20"/>
  <p:tag name="IGUANATEXCURSOR" val="2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,2309"/>
  <p:tag name="ORIGINALWIDTH" val="4054,743"/>
  <p:tag name="LATEXADDIN" val="\documentclass{article}&#10;\usepackage{amsmath}&#10;\pagestyle{empty}&#10;\begin{document}&#10;&#10;\begin{gather*}&#10;  a = \cos\alpha (\ddot{f} +k_d(\dot{f} - \dot{X}) + k_p(f - X)) + \sin\alpha (\ddot{g} + k_d(\dot{g} - \dot{Y}) + k_p(g - Y));&#10;\end{gather*}&#10;&#10;&#10;\end{document}"/>
  <p:tag name="IGUANATEXSIZE" val="20"/>
  <p:tag name="IGUANATEXCURSOR" val="2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,2182"/>
  <p:tag name="ORIGINALWIDTH" val="4251,968"/>
  <p:tag name="LATEXADDIN" val="\documentclass{article}&#10;\usepackage{amsmath}&#10;\pagestyle{empty}&#10;\begin{document}&#10;&#10;\begin{gather*}&#10;  \omega = \dfrac{-\sin\alpha}{v} (\ddot{f} +k_d(\dot{f} - \dot{X}) + k_p(f - X)) + \dfrac{\cos\alpha}{v} (\ddot{g} + k_d(\dot{g} - \dot{Y}) + k_p(g - Y));&#10;\end{gather*}&#10;&#10;&#10;\end{document}"/>
  <p:tag name="IGUANATEXSIZE" val="20"/>
  <p:tag name="IGUANATEXCURSOR" val="2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0,9449"/>
  <p:tag name="ORIGINALWIDTH" val="4084,74"/>
  <p:tag name="LATEXADDIN" val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Функции $f$ и $g$ заданы аналитически, $\dot{f}, \dot{g}, \ddot{f}, \ddot{g}$ находим дифференцированием. Все эти функции зависят только от времени $t$, на каждом шаге подставляем текущее время, получаем для каждой функции одно число.&#10;&#10;&#10;\end{document}"/>
  <p:tag name="IGUANATEXSIZE" val="20"/>
  <p:tag name="IGUANATEXCURSOR" val="4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2,4484"/>
  <p:tag name="ORIGINALWIDTH" val="2351,706"/>
  <p:tag name="LATEXADDIN" val="\documentclass{article}&#10;\usepackage{amsmath}&#10;\usepackage{amsfonts}&#10;\pagestyle{empty}&#10;\usepackage[english,russian]{babel}&#10;\usepackage[papersize={9.5 cm,15.4 cm}]{geometry}&#10;\newcommand{\bs}[1]{\boldsymbol{#1}}&#10;\newcommand{\bm}[1]{\mathbf{#1}}&#10;&#10;\begin{document}&#10;\noindent&#10;Вычисление значения функций $f,g$ и их производных, в программе удобно реализовать в виде функций с аргументом $t$.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38,99512"/>
  <p:tag name="LATEXADDIN" val="\documentclass{article}&#10;\usepackage{amsmath}&#10;\pagestyle{empty}&#10;\begin{document}&#10;&#10;\begin{gather*}&#10;t&#10;\end{gather*}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7,6978"/>
  <p:tag name="ORIGINALWIDTH" val="1729,284"/>
  <p:tag name="LATEXADDIN" val="\documentclass{article}&#10;\usepackage{amsmath}&#10;\usepackage{amsfonts}&#10;\pagestyle{empty}&#10;\usepackage[english,russian]{babel}&#10;\usepackage[papersize={7 cm,15.4 cm}]{geometry}&#10;\newcommand{\bs}[1]{\boldsymbol{#1}}&#10;\newcommand{\bm}[1]{\mathbf{#1}}&#10;&#10;\begin{document}&#10;\noindent&#10;Значения $X$, $Y$ и $\alpha$ -- текущие координаты робота, берем из топика /odom.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,4638"/>
  <p:tag name="ORIGINALWIDTH" val="1729,284"/>
  <p:tag name="LATEXADDIN" val="\documentclass{article}&#10;\usepackage{amsmath}&#10;\usepackage{amsfonts}&#10;\pagestyle{empty}&#10;\usepackage[english,russian]{babel}&#10;\usepackage[papersize={7 cm,15.4 cm}]{geometry}&#10;\newcommand{\bs}[1]{\boldsymbol{#1}}&#10;\newcommand{\bm}[1]{\mathbf{#1}}&#10;&#10;\begin{document}&#10;\noindent&#10;А значения $\dot{X}$ и $\dot{Y}$ выражаем из уравнений:&#10;&#10;&#10;\end{document}"/>
  <p:tag name="IGUANATEXSIZE" val="20"/>
  <p:tag name="IGUANATEXCURSOR" val="3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5,9617"/>
  <p:tag name="ORIGINALWIDTH" val="730,4087"/>
  <p:tag name="LATEXADDIN" val="\documentclass{article}&#10;\usepackage{amsmath}&#10;\pagestyle{empty}&#10;\begin{document}&#10;&#10;\begin{gather*}&#10;\begin{matrix}&#10;\dot{X} = v\cos(\alpha), \\&#10;\dot{Y} = v\sin(\alpha),&#10;\end{matrix}&#10;\end{gather*}&#10;&#10;&#10;\end{document}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7,1991"/>
  <p:tag name="ORIGINALWIDTH" val="1732,283"/>
  <p:tag name="LATEXADDIN" val="\documentclass{article}&#10;\usepackage{amsmath}&#10;\usepackage{amsfonts}&#10;\pagestyle{empty}&#10;\usepackage[english,russian]{babel}&#10;\usepackage[papersize={7 cm,15.4 cm}]{geometry}&#10;\newcommand{\bs}[1]{\boldsymbol{#1}}&#10;\newcommand{\bm}[1]{\mathbf{#1}}&#10;&#10;\begin{document}&#10;\noindent&#10;где $v$ -- текущая линейная скорость робота, берем из топика /odom.&#10;&#10;&#10;&#10;\end{document}"/>
  <p:tag name="IGUANATEXSIZE" val="20"/>
  <p:tag name="IGUANATEXCURSOR" val="3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,2309"/>
  <p:tag name="ORIGINALWIDTH" val="4054,743"/>
  <p:tag name="LATEXADDIN" val="\documentclass{article}&#10;\usepackage{amsmath}&#10;\pagestyle{empty}&#10;\begin{document}&#10;&#10;\begin{gather*}&#10;  a = \cos\alpha (\ddot{f} +k_d(\dot{f} - \dot{X}) + k_p(f - X)) + \sin\alpha (\ddot{g} + k_d(\dot{g} - \dot{Y}) + k_p(g - Y));&#10;\end{gather*}&#10;&#10;&#10;\end{document}"/>
  <p:tag name="IGUANATEXSIZE" val="20"/>
  <p:tag name="IGUANATEXCURSOR" val="2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,2182"/>
  <p:tag name="ORIGINALWIDTH" val="4251,968"/>
  <p:tag name="LATEXADDIN" val="\documentclass{article}&#10;\usepackage{amsmath}&#10;\pagestyle{empty}&#10;\begin{document}&#10;&#10;\begin{gather*}&#10;  \omega = \dfrac{-\sin\alpha}{v} (\ddot{f} +k_d(\dot{f} - \dot{X}) + k_p(f - X)) + \dfrac{\cos\alpha}{v} (\ddot{g} + k_d(\dot{g} - \dot{Y}) + k_p(g - Y));&#10;\end{gather*}&#10;&#10;&#10;\end{document}"/>
  <p:tag name="IGUANATEXSIZE" val="20"/>
  <p:tag name="IGUANATEXCURSOR" val="2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7,6978"/>
  <p:tag name="ORIGINALWIDTH" val="4083,989"/>
  <p:tag name="LATEXADDIN" val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Получив численные значения для $a$ и $\omega$ необходимо получить из ускорения $a$ значение скорости $v$, и, далее, пару $(v, \omega)$ передавать роботу в топик /cmd\_vel.&#10;&#10;\end{document}"/>
  <p:tag name="IGUANATEXSIZE" val="20"/>
  <p:tag name="IGUANATEXCURSOR" val="3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926,1343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v_{i} = v_{i-1} + a_i \Delta t;&#10;$&#10;&#10;&#10;\end{document}"/>
  <p:tag name="IGUANATEXSIZE" val="20"/>
  <p:tag name="IGUANATEXCURSOR" val="3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4076,49"/>
  <p:tag name="LATEXADDIN" val="\documentclass{article}&#10;\usepackage{amsmath}&#10;\pagestyle{empty}&#10;\usepackage[english,russian]{babel}&#10;\usepackage[papersize={16.5 cm,15.4 cm}]{geometry}&#10;\newcommand{\bs}[1]{\boldsymbol{#1}}&#10;\newcommand{\bm}[1]{\mathbf{#1}}&#10;\begin{document}&#10;\noindent&#10;Пример получения текущего времени в ROS, а также расчета скорости:&#10;&#10;\end{document}"/>
  <p:tag name="IGUANATEXSIZE" val="20"/>
  <p:tag name="IGUANATEXCURSOR" val="3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,9674"/>
  <p:tag name="ORIGINALWIDTH" val="1454,818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a = \dfrac{dv}{dt} \approx \dfrac{\Delta v}{\Delta t} = \dfrac{v_i - v_{i-1}}{\Delta t};&#10;$&#10;&#10;&#10;\end{document}"/>
  <p:tag name="IGUANATEXSIZE" val="20"/>
  <p:tag name="IGUANATEXCURSOR" val="2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6,2017"/>
  <p:tag name="ORIGINALWIDTH" val="4290,964"/>
  <p:tag name="LATEXADDIN" val="\documentclass{article}&#10;\usepackage{amsmath}&#10;\usepackage[english,russian]{babel}&#10;&#10;\pagestyle{empty}&#10;\begin{document}&#10;&#10;Допущение: при движении робота по траектории, ориентация робота (курсовой угол) в каждой точке сонаправлена с касательной к траектории в этой точке.&#10;&#10;\end{document}"/>
  <p:tag name="IGUANATEXSIZE" val="20"/>
  <p:tag name="IGUANATEXCURSOR" val="2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5,448"/>
  <p:tag name="ORIGINALWIDTH" val="907,3865"/>
  <p:tag name="LATEXADDIN" val="\documentclass{article}&#10;\usepackage{amsmath}&#10;\usepackage[english,russian]{babel}&#10;&#10;\pagestyle{empty}&#10;\begin{document}&#10;&#10;Было&#10;&#10;\qquad $X(t) = f(t)$,&#10;&#10;\qquad$Y(t) = g(t)$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,4657"/>
  <p:tag name="ORIGINALWIDTH" val="1285,339"/>
  <p:tag name="LATEXADDIN" val="\documentclass{article}&#10;\usepackage{amsmath}&#10;\usepackage[english,russian]{babel}&#10;\pagestyle{empty}&#10;&#10;\begin{document}&#10;\hspace{-6.5mm}&#10;Введем функцию $s(t)$, \\ &#10;такую что $s(t) \in [0; 2\pi]$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5,448"/>
  <p:tag name="ORIGINALWIDTH" val="1218,598"/>
  <p:tag name="LATEXADDIN" val="\documentclass{article}&#10;\usepackage{amsmath}&#10;\usepackage[english,russian]{babel}&#10;&#10;\pagestyle{empty}&#10;\begin{document}&#10;&#10;И запишем&#10;&#10;\qquad $X(s(t)) = f(s(t))$,&#10;&#10;\qquad$Y(s(t)) = g(s(t))$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46,49417"/>
  <p:tag name="LATEXADDIN" val="\documentclass{article}&#10;\usepackage{amsmath}&#10;\pagestyle{empty}&#10;\begin{document}&#10;&#10;\begin{gather*}&#10;s&#10;\end{gather*}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38,99512"/>
  <p:tag name="LATEXADDIN" val="\documentclass{article}&#10;\usepackage{amsmath}&#10;\pagestyle{empty}&#10;\begin{document}&#10;&#10;\begin{gather*}&#10;t&#10;\end{gather*}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5,448"/>
  <p:tag name="ORIGINALWIDTH" val="907,3865"/>
  <p:tag name="LATEXADDIN" val="\documentclass{article}&#10;\usepackage{amsmath}&#10;\usepackage[english,russian]{babel}&#10;&#10;\pagestyle{empty}&#10;\begin{document}&#10;&#10;Было&#10;&#10;\qquad $X(t) = f(t)$,&#10;&#10;\qquad$Y(t) = g(t)$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,4657"/>
  <p:tag name="ORIGINALWIDTH" val="1285,339"/>
  <p:tag name="LATEXADDIN" val="\documentclass{article}&#10;\usepackage{amsmath}&#10;\usepackage[english,russian]{babel}&#10;\pagestyle{empty}&#10;&#10;\begin{document}&#10;\hspace{-6.5mm}&#10;Введем функцию $s(t)$, \\ &#10;такую что $s(t) \in [0; 2\pi]$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5,448"/>
  <p:tag name="ORIGINALWIDTH" val="1218,598"/>
  <p:tag name="LATEXADDIN" val="\documentclass{article}&#10;\usepackage{amsmath}&#10;\usepackage[english,russian]{babel}&#10;&#10;\pagestyle{empty}&#10;\begin{document}&#10;&#10;И запишем&#10;&#10;\qquad $X(s(t)) = f(s(t))$,&#10;&#10;\qquad$Y(s(t)) = g(s(t))$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46,49417"/>
  <p:tag name="LATEXADDIN" val="\documentclass{article}&#10;\usepackage{amsmath}&#10;\pagestyle{empty}&#10;\begin{document}&#10;&#10;\begin{gather*}&#10;s&#10;\end{gather*}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401,1998"/>
  <p:tag name="LATEXADDIN" val="\documentclass{article}&#10;\usepackage{amsmath}&#10;\usepackage[english,russian]{babel}&#10;\pagestyle{empty}&#10;&#10;\begin{document}&#10;$s(t)=t$&#10;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8,6802"/>
  <p:tag name="ORIGINALWIDTH" val="1902,512"/>
  <p:tag name="LATEXADDIN" val="\documentclass{article}&#10;\usepackage{amsmath}&#10;\usepackage[english,russian]{babel}&#10;&#10;\pagestyle{empty}&#10;\begin{document}&#10;&#10;Для траектории вида &#10;&#10;\qquad $X(t) = f(t)$,&#10;&#10;\qquad $Y(t) = g(t)$,&#10;&#10;можно найти точки $P_i$ и углы $\alpha_i$.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38,99512"/>
  <p:tag name="LATEXADDIN" val="\documentclass{article}&#10;\usepackage{amsmath}&#10;\pagestyle{empty}&#10;\begin{document}&#10;&#10;\begin{gather*}&#10;t&#10;\end{gather*}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5,448"/>
  <p:tag name="ORIGINALWIDTH" val="907,3865"/>
  <p:tag name="LATEXADDIN" val="\documentclass{article}&#10;\usepackage{amsmath}&#10;\usepackage[english,russian]{babel}&#10;&#10;\pagestyle{empty}&#10;\begin{document}&#10;&#10;Было&#10;&#10;\qquad $X(t) = f(t)$,&#10;&#10;\qquad$Y(t) = g(t)$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,4657"/>
  <p:tag name="ORIGINALWIDTH" val="1285,339"/>
  <p:tag name="LATEXADDIN" val="\documentclass{article}&#10;\usepackage{amsmath}&#10;\usepackage[english,russian]{babel}&#10;\pagestyle{empty}&#10;&#10;\begin{document}&#10;\hspace{-6.5mm}&#10;Введем функцию $s(t)$, \\ &#10;такую что $s(t) \in [0; 2\pi]$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5,448"/>
  <p:tag name="ORIGINALWIDTH" val="1218,598"/>
  <p:tag name="LATEXADDIN" val="\documentclass{article}&#10;\usepackage{amsmath}&#10;\usepackage[english,russian]{babel}&#10;&#10;\pagestyle{empty}&#10;\begin{document}&#10;&#10;И запишем&#10;&#10;\qquad $X(s(t)) = f(s(t))$,&#10;&#10;\qquad$Y(s(t)) = g(s(t))$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46,49417"/>
  <p:tag name="LATEXADDIN" val="\documentclass{article}&#10;\usepackage{amsmath}&#10;\pagestyle{empty}&#10;\begin{document}&#10;&#10;\begin{gather*}&#10;s&#10;\end{gather*}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46,49417"/>
  <p:tag name="LATEXADDIN" val="\documentclass{article}&#10;\usepackage{amsmath}&#10;\pagestyle{empty}&#10;\begin{document}&#10;&#10;\begin{gather*}&#10;s&#10;\end{gather*}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38,99512"/>
  <p:tag name="LATEXADDIN" val="\documentclass{article}&#10;\usepackage{amsmath}&#10;\pagestyle{empty}&#10;\begin{document}&#10;&#10;\begin{gather*}&#10;t&#10;\end{gather*}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401,1998"/>
  <p:tag name="LATEXADDIN" val="\documentclass{article}&#10;\usepackage{amsmath}&#10;\usepackage[english,russian]{babel}&#10;\pagestyle{empty}&#10;&#10;\begin{document}&#10;$s(t)=t$&#10;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38,99512"/>
  <p:tag name="LATEXADDIN" val="\documentclass{article}&#10;\usepackage{amsmath}&#10;\pagestyle{empty}&#10;\begin{document}&#10;&#10;\begin{gather*}&#10;t&#10;\end{gather*}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5,448"/>
  <p:tag name="ORIGINALWIDTH" val="907,3865"/>
  <p:tag name="LATEXADDIN" val="\documentclass{article}&#10;\usepackage{amsmath}&#10;\usepackage[english,russian]{babel}&#10;&#10;\pagestyle{empty}&#10;\begin{document}&#10;&#10;Было&#10;&#10;\qquad $X(t) = f(t)$,&#10;&#10;\qquad$Y(t) = g(t)$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406,074"/>
  <p:tag name="LATEXADDIN" val="\documentclass{article}&#10;\usepackage{amsmath}&#10;\pagestyle{empty}&#10;\begin{document}&#10;&#10;$&#10;\alpha_i = \arctan\left(\dfrac{Y_i - Y_{i-1}}{X_i - X_{i-1}}\right)&#10;$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,4657"/>
  <p:tag name="ORIGINALWIDTH" val="1285,339"/>
  <p:tag name="LATEXADDIN" val="\documentclass{article}&#10;\usepackage{amsmath}&#10;\usepackage[english,russian]{babel}&#10;\pagestyle{empty}&#10;&#10;\begin{document}&#10;\hspace{-6.5mm}&#10;Введем функцию $s(t)$, \\ &#10;такую что $s(t) \in [0; 2\pi]$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5,448"/>
  <p:tag name="ORIGINALWIDTH" val="1218,598"/>
  <p:tag name="LATEXADDIN" val="\documentclass{article}&#10;\usepackage{amsmath}&#10;\usepackage[english,russian]{babel}&#10;&#10;\pagestyle{empty}&#10;\begin{document}&#10;&#10;И запишем&#10;&#10;\qquad $X(s(t)) = f(s(t))$,&#10;&#10;\qquad$Y(s(t)) = g(s(t))$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46,49417"/>
  <p:tag name="LATEXADDIN" val="\documentclass{article}&#10;\usepackage{amsmath}&#10;\pagestyle{empty}&#10;\begin{document}&#10;&#10;\begin{gather*}&#10;s&#10;\end{gather*}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46,49417"/>
  <p:tag name="LATEXADDIN" val="\documentclass{article}&#10;\usepackage{amsmath}&#10;\pagestyle{empty}&#10;\begin{document}&#10;&#10;\begin{gather*}&#10;s&#10;\end{gather*}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38,99512"/>
  <p:tag name="LATEXADDIN" val="\documentclass{article}&#10;\usepackage{amsmath}&#10;\pagestyle{empty}&#10;\begin{document}&#10;&#10;\begin{gather*}&#10;t&#10;\end{gather*}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401,1998"/>
  <p:tag name="LATEXADDIN" val="\documentclass{article}&#10;\usepackage{amsmath}&#10;\usepackage[english,russian]{babel}&#10;\pagestyle{empty}&#10;&#10;\begin{document}&#10;$s(t)=t$&#10;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,7323"/>
  <p:tag name="ORIGINALWIDTH" val="789,6512"/>
  <p:tag name="LATEXADDIN" val="\documentclass{article}&#10;\usepackage{amsmath}&#10;\usepackage[english,russian]{babel}&#10;\pagestyle{empty}&#10;&#10;\begin{document}&#10;$s(t)=2\pi\sin^2{t}$&#10;&#10;&#10;\end{document}"/>
  <p:tag name="IGUANATEXSIZE" val="20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5,448"/>
  <p:tag name="ORIGINALWIDTH" val="907,3865"/>
  <p:tag name="LATEXADDIN" val="\documentclass{article}&#10;\usepackage{amsmath}&#10;\usepackage[english,russian]{babel}&#10;&#10;\pagestyle{empty}&#10;\begin{document}&#10;&#10;Было&#10;&#10;\qquad $X(t) = f(t)$,&#10;&#10;\qquad$Y(t) = g(t)$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,4657"/>
  <p:tag name="ORIGINALWIDTH" val="1285,339"/>
  <p:tag name="LATEXADDIN" val="\documentclass{article}&#10;\usepackage{amsmath}&#10;\usepackage[english,russian]{babel}&#10;\pagestyle{empty}&#10;&#10;\begin{document}&#10;\hspace{-6.5mm}&#10;Введем функцию $s(t)$, \\ &#10;такую что $s(t) \in [0; 2\pi]$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5,448"/>
  <p:tag name="ORIGINALWIDTH" val="1218,598"/>
  <p:tag name="LATEXADDIN" val="\documentclass{article}&#10;\usepackage{amsmath}&#10;\usepackage[english,russian]{babel}&#10;&#10;\pagestyle{empty}&#10;\begin{document}&#10;&#10;И запишем&#10;&#10;\qquad $X(s(t)) = f(s(t))$,&#10;&#10;\qquad$Y(s(t)) = g(s(t))$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718,4102"/>
  <p:tag name="LATEXADDIN" val="\documentclass{article}&#10;\usepackage{amsmath}&#10;\pagestyle{empty}&#10;\begin{document}&#10;&#10;\begin{gather*}&#10;P_i = (X_i;Y_i);&#10;\end{gather*}&#10;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,7323"/>
  <p:tag name="ORIGINALWIDTH" val="789,6512"/>
  <p:tag name="LATEXADDIN" val="\documentclass{article}&#10;\usepackage{amsmath}&#10;\usepackage[english,russian]{babel}&#10;\pagestyle{empty}&#10;&#10;\begin{document}&#10;$s(t)=2\pi\sin^2{t}$&#10;&#10;&#10;\end{document}"/>
  <p:tag name="IGUANATEXSIZE" val="20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3,472"/>
  <p:tag name="ORIGINALWIDTH" val="2108,736"/>
  <p:tag name="LATEXADDIN" val="\documentclass{article}&#10;\usepackage{amsmath}&#10;\pagestyle{empty}&#10;\begin{document}&#10;&#10;$&#10;s(t)=\sin^2 t, \quad t \in [0,\dfrac{\pi}{2}], \quad s(t) \in [0,1].&#10;$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3,472"/>
  <p:tag name="ORIGINALWIDTH" val="2342,707"/>
  <p:tag name="LATEXADDIN" val="\documentclass{article}&#10;\usepackage{amsmath}&#10;\pagestyle{empty}&#10;\begin{document}&#10;&#10;$&#10;s(t)=2\pi\sin^2 t, \quad t \in [0,\dfrac{\pi}{2}], \quad s(t) \in [0,2\pi].&#10;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0,6636"/>
  <p:tag name="ORIGINALWIDTH" val="3102,362"/>
  <p:tag name="LATEXADDIN" val="\documentclass{article}&#10;\usepackage{amsmath}&#10;\pagestyle{empty}&#10;\begin{document}&#10;&#10;$&#10;s_i(t)=\dfrac{2\pi\sin^2(t + i\cdot \dfrac{\pi}{2})}{N} + i \cdot \dfrac{2\pi}{N},&#10;\quad i=0,1,2,\dots,N-1;&#10;$&#10;&#10;\vspace{2mm}&#10;&#10;$&#10;t \in [i\cdot \dfrac{\pi}{2},(i+1)\cdot\dfrac{\pi}{2}], &#10;\quad s(t) \in [i\cdot \dfrac{2\pi}{N},(i+1)\cdot \dfrac{2\pi}{N}].&#10;$&#10;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961"/>
  <p:tag name="ORIGINALWIDTH" val="2630,671"/>
  <p:tag name="LATEXADDIN" val="\documentclass{article}&#10;\usepackage{amsmath}&#10;\pagestyle{empty}&#10;\begin{document}&#10;&#10;$&#10;s_0(t)=\dfrac{2\pi\sin^2(t)}{3} &#10;\quad t \in \left[0,\dfrac{\pi}{2}\right], &#10;\quad s(t) \in \left[0,\dfrac{2\pi}{3}\right].&#10;$&#10;&#10;&#10;\end{document}"/>
  <p:tag name="IGUANATEXSIZE" val="20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5,2006"/>
  <p:tag name="ORIGINALWIDTH" val="3454,818"/>
  <p:tag name="LATEXADDIN" val="\documentclass{article}&#10;\usepackage{amsmath}&#10;\pagestyle{empty}&#10;\begin{document}&#10;&#10;$&#10;s_1(t)=\dfrac{2\pi\sin^2\left(t + \dfrac{\pi}{2}\right)}{3} + \dfrac{2\pi}{3}, &#10;\quad t \in \left[\dfrac{\pi}{2},\pi\right], &#10;\quad s(t) \in \left[\dfrac{2\pi}{3},\dfrac{4\pi}{3}\right].&#10;$&#10;&#10;&#10;\end{document}"/>
  <p:tag name="IGUANATEXSIZE" val="20"/>
  <p:tag name="IGUANATEXCURSOR" val="2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961"/>
  <p:tag name="ORIGINALWIDTH" val="3418,823"/>
  <p:tag name="LATEXADDIN" val="\documentclass{article}&#10;\usepackage{amsmath}&#10;\pagestyle{empty}&#10;\begin{document}&#10;&#10;$&#10;s_2(t)=\dfrac{2\pi\sin^2\left(t + \pi\right)}{3} + \dfrac{4\pi}{3}, &#10;\quad t \in \left[\pi,\dfrac{3\pi}{2}\right], &#10;\quad s(t) \in \left[\dfrac{4\pi}{3},2\pi\right].&#10;$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4,6569"/>
  <p:tag name="ORIGINALWIDTH" val="3175,103"/>
  <p:tag name="LATEXADDIN" val="\documentclass{article}&#10;\usepackage{amsmath}&#10;\pagestyle{empty}&#10;\begin{document}&#10;&#10;$&#10;s_i(t)=\dfrac{2\pi\sin^2\left(t + i\cdot \dfrac{\pi}{2}\right)}{N} + i \cdot \dfrac{2\pi}{N},&#10;\quad i=0,1,2,\dots,N-1;&#10;$&#10;&#10;\vspace{2mm}&#10;&#10;$&#10;t \in \left[i\cdot \dfrac{\pi}{2},(i+1)\cdot\dfrac{\pi}{2}\right], &#10;\quad s(t) \in \left[i\cdot \dfrac{2\pi}{N},(i+1)\cdot \dfrac{2\pi}{N}\right].&#10;$&#10;&#10;&#10;\end{document}"/>
  <p:tag name="IGUANATEXSIZE" val="20"/>
  <p:tag name="IGUANATEXCURSOR" val="3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371,953"/>
  <p:tag name="LATEXADDIN" val="\documentclass{article}&#10;\usepackage{amsmath}&#10;\usepackage[english,russian]{babel}&#10;\pagestyle{empty}&#10;&#10;\begin{document}&#10;$s(t)=a_1\sin(b_1t+c_1)+...+a_4 \sin(b_4t+c_4)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371,953"/>
  <p:tag name="LATEXADDIN" val="\documentclass{article}&#10;\usepackage{amsmath}&#10;\usepackage[english,russian]{babel}&#10;\pagestyle{empty}&#10;&#10;\begin{document}&#10;$s(t)=a_1\sin(b_1t+c_1)+...+a_4 \sin(b_4t+c_4)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6,2017"/>
  <p:tag name="ORIGINALWIDTH" val="4290,964"/>
  <p:tag name="LATEXADDIN" val="\documentclass{article}&#10;\usepackage{amsmath}&#10;\usepackage[english,russian]{babel}&#10;&#10;\pagestyle{empty}&#10;\begin{document}&#10;&#10;Допущение: при движении робота по траектории, ориентация робота (курсовой угол) в каждой точке сонаправлена с касательной к траектории в этой точке.&#10;&#10;\end{document}"/>
  <p:tag name="IGUANATEXSIZE" val="20"/>
  <p:tag name="IGUANATEXCURSOR" val="2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4,9644"/>
  <p:tag name="ORIGINALWIDTH" val="1954,256"/>
  <p:tag name="LATEXADDIN" val="\documentclass{article}&#10;\usepackage{amsmath}&#10;\pagestyle{empty}&#10;\begin{document}&#10;&#10;&#10;$v(i) = \dfrac{\sqrt{(x_i-x_{i-1})^2 + (y_i-y_{i-1})^2}}{\Delta t}$&#10;&#10;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5,7218"/>
  <p:tag name="ORIGINALWIDTH" val="923,8845"/>
  <p:tag name="LATEXADDIN" val="\documentclass{article}&#10;\usepackage{amsmath}&#10;\pagestyle{empty}&#10;\begin{document}&#10;&#10;&#10;$&#10;\omega(i) = \dfrac{\alpha_i - \alpha_{i-1}}{\Delta t}&#10;$&#10;&#10;\end{document}"/>
  <p:tag name="IGUANATEXSIZE" val="20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341,582"/>
  <p:tag name="LATEXADDIN" val="\documentclass{article}&#10;\usepackage{amsmath}&#10;\pagestyle{empty}&#10;\begin{document}&#10;&#10;$&#10;\alpha_i = \arctan\left(\dfrac{y_i - y_{i-1}}{x_i - x_{i-1}}\right)&#10;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3,2171"/>
  <p:tag name="ORIGINALWIDTH" val="1119,61"/>
  <p:tag name="LATEXADDIN" val="\documentclass{article}&#10;\usepackage{amsmath}&#10;\pagestyle{empty}&#10;\begin{document}&#10;&#10;\begin{gather*}&#10;(\arctan{x})' = \dfrac{1}{1+x^2};&#10;\end{gather*}&#10;&#10;&#10;\end{document}"/>
  <p:tag name="IGUANATEXSIZE" val="20"/>
  <p:tag name="IGUANATEXCURSOR" val="1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434,946"/>
  <p:tag name="LATEXADDIN" val="\documentclass{article}&#10;\usepackage{amsmath}&#10;\usepackage[english,russian]{babel}&#10;&#10;\pagestyle{empty}&#10;\begin{document}&#10;&#10;Предварительные сведения (Preliminaries):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940,3824"/>
  <p:tag name="LATEXADDIN" val="\documentclass{article}&#10;\usepackage{amsmath}&#10;\pagestyle{empty}&#10;\begin{document}&#10;&#10;\begin{gather*}&#10;(uv)' = u'v+uv';&#10;\end{gather*}&#10;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4,7169"/>
  <p:tag name="ORIGINALWIDTH" val="977,1279"/>
  <p:tag name="LATEXADDIN" val="\documentclass{article}&#10;\usepackage{amsmath}&#10;\pagestyle{empty}&#10;\begin{document}&#10;&#10;\begin{gather*}&#10;\left(\dfrac{u}{v}\right)' = \dfrac{u'v-uv'}{v^2};&#10;\end{gather*}&#10;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976,3779"/>
  <p:tag name="LATEXADDIN" val="\documentclass{article}&#10;\usepackage{amsmath}&#10;\pagestyle{empty}&#10;\begin{document}&#10;&#10;\begin{gather*}&#10;y = f(x(t)); \quad =&gt;&#10;\end{gather*}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667,4166"/>
  <p:tag name="LATEXADDIN" val="\documentclass{article}&#10;\usepackage{amsmath}&#10;\pagestyle{empty}&#10;\begin{document}&#10;&#10;\begin{gather*}&#10;\dfrac{dy}{dt} = \dfrac{dy}{dx} \dfrac{dx}{dt};&#10;\end{gather*}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52,681"/>
  <p:tag name="LATEXADDIN" val="\documentclass{article}&#10;\usepackage{amsmath}&#10;\usepackage[english,russian]{babel}&#10;&#10;\pagestyle{empty}&#10;\begin{document}&#10;&#10;Примеры:&#10;&#10;\end{document}"/>
  <p:tag name="IGUANATEXSIZE" val="20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8,6802"/>
  <p:tag name="ORIGINALWIDTH" val="1902,512"/>
  <p:tag name="LATEXADDIN" val="\documentclass{article}&#10;\usepackage{amsmath}&#10;\usepackage[english,russian]{babel}&#10;&#10;\pagestyle{empty}&#10;\begin{document}&#10;&#10;Для траектории вида &#10;&#10;\qquad $X(t) = f(t)$&#10;&#10;\qquad$Y(t) = g(t)$&#10;&#10;можно найти точки $P_i$ и углы $\alpha_i$.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620,9224"/>
  <p:tag name="LATEXADDIN" val="\documentclass{article}&#10;\usepackage{amsmath}&#10;\pagestyle{empty}&#10;\begin{document}&#10;&#10;\begin{gather*}&#10;\dfrac{d}{dt} (\sin ^2 t) = &#10;\end{gather*}&#10;&#10;&#10;\end{document}"/>
  <p:tag name="IGUANATEXSIZE" val="20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620,9224"/>
  <p:tag name="LATEXADDIN" val="\documentclass{article}&#10;\usepackage{amsmath}&#10;\pagestyle{empty}&#10;\begin{document}&#10;&#10;\begin{gather*}&#10;\dfrac{d}{dt} \sin(t^2) = &#10;\end{gather*}&#10;&#10;&#10;\end{document}"/>
  <p:tag name="IGUANATEXSIZE" val="20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814,3982"/>
  <p:tag name="LATEXADDIN" val="\documentclass{article}&#10;\usepackage{amsmath}&#10;\pagestyle{empty}&#10;\begin{document}&#10;&#10;\begin{gather*}&#10;\dfrac{d}{dt} \arctan(t^2) = &#10;\end{gather*}&#10;&#10;&#10;\end{document}"/>
  <p:tag name="IGUANATEXSIZE" val="20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3,712"/>
  <p:tag name="ORIGINALWIDTH" val="704,9119"/>
  <p:tag name="LATEXADDIN" val="\documentclass{article}&#10;\usepackage{amsmath}&#10;\pagestyle{empty}&#10;\begin{document}&#10;&#10;\begin{gather*}&#10;\dfrac{1}{1 + \left(t^2\right)^2} \cdot 2t;&#10;\end{gather*}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833,521"/>
  <p:tag name="LATEXADDIN" val="\documentclass{article}&#10;\usepackage{amsmath}&#10;\pagestyle{empty}&#10;\begin{document}&#10;&#10;\begin{gather*}&#10;2\cos (2t) \cos(3t) - 3\sin(2t)\sin(3t);&#10;\end{gather*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572,9283"/>
  <p:tag name="LATEXADDIN" val="\documentclass{article}&#10;\usepackage{amsmath}&#10;\pagestyle{empty}&#10;\begin{document}&#10;&#10;\begin{gather*}&#10;2 \sin t \cos t;&#10;\end{gather*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511,4361"/>
  <p:tag name="LATEXADDIN" val="\documentclass{article}&#10;\usepackage{amsmath}&#10;\pagestyle{empty}&#10;\begin{document}&#10;&#10;\begin{gather*}&#10;2t\cos (t^2);&#10;\end{gather*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1018,373"/>
  <p:tag name="LATEXADDIN" val="\documentclass{article}&#10;\usepackage{amsmath}&#10;\pagestyle{empty}&#10;\begin{document}&#10;&#10;\begin{gather*}&#10;\dfrac{d}{dt} \sin(2t)\cos(3t) = &#10;\end{gather*}&#10;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4,6794"/>
  <p:tag name="ORIGINALWIDTH" val="2313,461"/>
  <p:tag name="LATEXADDIN" val="\documentclass{article}&#10;\usepackage{amsmath}&#10;\usepackage[english,russian]{babel}&#10;&#10;\pagestyle{empty}&#10;\begin{document}&#10;&#10;Для траектории вида &#10;&#10;\qquad $X(t) = f(t)$,&#10;&#10;\qquad$Y(t) = g(t)$&#10;&#10;можно найти функции $\dot{X}(t)$, $\dot{Y}(t)$ и $\alpha(t)$.&#10;&#10;\end{document}"/>
  <p:tag name="IGUANATEXSIZE" val="20"/>
  <p:tag name="IGUANATEXCURSOR" val="2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,7177"/>
  <p:tag name="ORIGINALWIDTH" val="590,9261"/>
  <p:tag name="LATEXADDIN" val="\documentclass{article}&#10;\usepackage{amsmath}&#10;\pagestyle{empty}&#10;\begin{document}&#10;&#10;\begin{gather*}&#10;\dot{X}(t) = \dfrac{df}{dt};&#10;\end{gather*}&#10;&#10;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406,074"/>
  <p:tag name="LATEXADDIN" val="\documentclass{article}&#10;\usepackage{amsmath}&#10;\pagestyle{empty}&#10;\begin{document}&#10;&#10;$&#10;\alpha_i = \arctan\left(\dfrac{Y_i - Y_{i-1}}{X_i - X_{i-1}}\right)&#10;$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6,2017"/>
  <p:tag name="ORIGINALWIDTH" val="4290,964"/>
  <p:tag name="LATEXADDIN" val="\documentclass{article}&#10;\usepackage{amsmath}&#10;\usepackage[english,russian]{babel}&#10;&#10;\pagestyle{empty}&#10;\begin{document}&#10;&#10;Допущение: при движении робота по траектории, ориентация робота (курсовой угол) в каждой точке сонаправлена с касательной к траектории в этой точке.&#10;&#10;\end{document}"/>
  <p:tag name="IGUANATEXSIZE" val="20"/>
  <p:tag name="IGUANATEXCURSOR" val="2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587,1766"/>
  <p:tag name="LATEXADDIN" val="\documentclass{article}&#10;\usepackage{amsmath}&#10;\pagestyle{empty}&#10;\begin{document}&#10;&#10;\begin{gather*}&#10;\dot{Y}(t) = \dfrac{dg}{dt};&#10;\end{gather*}&#10;&#10;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135,358"/>
  <p:tag name="LATEXADDIN" val="\documentclass{article}&#10;\usepackage{amsmath}&#10;\pagestyle{empty}&#10;\begin{document}&#10;&#10;$&#10;\alpha(t) = \arctan\left(\dfrac{\dot{Y}}{\dot{X}}\right);&#10;$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,7177"/>
  <p:tag name="ORIGINALWIDTH" val="590,9261"/>
  <p:tag name="LATEXADDIN" val="\documentclass{article}&#10;\usepackage{amsmath}&#10;\pagestyle{empty}&#10;\begin{document}&#10;&#10;\begin{gather*}&#10;\dot{X}(t) = \dfrac{df}{dt};&#10;\end{gather*}&#10;&#10;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28,459"/>
  <p:tag name="LATEXADDIN" val="\documentclass{article}&#10;\usepackage{amsmath}&#10;\pagestyle{empty}&#10;\begin{document}&#10;&#10;\begin{gather*}&#10;v(t) = &#10;\end{gather*}&#10;&#10;&#10;\end{document}"/>
  <p:tag name="IGUANATEXSIZE" val="20"/>
  <p:tag name="IGUANATEXCURSOR" val="1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,4807"/>
  <p:tag name="ORIGINALWIDTH" val="735,658"/>
  <p:tag name="LATEXADDIN" val="\documentclass{article}&#10;\usepackage{amsmath}&#10;\pagestyle{empty}&#10;\begin{document}&#10;&#10;\begin{gather*}&#10;\omega(t) = \dot{\alpha(t)} = &#10;\end{gather*}&#10;&#10;&#10;\end{document}"/>
  <p:tag name="IGUANATEXSIZE" val="20"/>
  <p:tag name="IGUANATEXCURSOR" val="1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9677"/>
  <p:tag name="ORIGINALWIDTH" val="4284,214"/>
  <p:tag name="LATEXADDIN" val="\documentclass{article}&#10;\usepackage{amsmath}&#10;\usepackage[english,russian]{babel}&#10;&#10;\pagestyle{empty}&#10;\begin{document}&#10;&#10;Выбираем $\Delta t$ и рассчитываем значения функций $v$ и $\omega$ в моменты времени $t_i = i\Delta t$.&#10;&#10;\end{document}"/>
  <p:tag name="IGUANATEXSIZE" val="20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587,1766"/>
  <p:tag name="LATEXADDIN" val="\documentclass{article}&#10;\usepackage{amsmath}&#10;\pagestyle{empty}&#10;\begin{document}&#10;&#10;\begin{gather*}&#10;\dot{Y}(t) = \dfrac{dg}{dt};&#10;\end{gather*}&#10;&#10;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411,323"/>
  <p:tag name="LATEXADDIN" val="\documentclass{article}&#10;\usepackage{amsmath}&#10;\usepackage[english,russian]{babel}&#10;&#10;\pagestyle{empty}&#10;\begin{document}&#10;&#10;Находим функции $v$ и $\omega$: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4,177"/>
  <p:tag name="ORIGINALWIDTH" val="2120,735"/>
  <p:tag name="LATEXADDIN" val="\documentclass{article}&#10;\usepackage{amsmath}&#10;\pagestyle{empty}&#10;\begin{document}&#10;&#10;\begin{gather*}&#10;\dfrac{1}{1 + \left(\dfrac{\dot{Y}}{\dot{X}}\right)^2} \cdot \dfrac{\ddot{Y}\dot{X} - \dot{Y}\ddot{X}}{\dot{X}^2} = \dfrac{\ddot{Y}\dot{X} - \dot{Y}\ddot{X}}{\dot{X}^2 + \dot{Y}^2};&#10;\end{gather*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3672</TotalTime>
  <Words>622</Words>
  <Application>Microsoft Office PowerPoint</Application>
  <PresentationFormat>Экран (4:3)</PresentationFormat>
  <Paragraphs>120</Paragraphs>
  <Slides>52</Slides>
  <Notes>27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Times New Roman</vt:lpstr>
      <vt:lpstr>Тема Office</vt:lpstr>
      <vt:lpstr>Техническое и информационное обеспечение систем автоматизации и управления</vt:lpstr>
      <vt:lpstr>Схема робота. Кинематические соотношения.</vt:lpstr>
      <vt:lpstr>Движение по траектории. Программное управление.</vt:lpstr>
      <vt:lpstr>Движение по траектории. Программное управление.</vt:lpstr>
      <vt:lpstr>Движение по траектории. Программное управление.</vt:lpstr>
      <vt:lpstr>Движение к заданной точке.</vt:lpstr>
      <vt:lpstr>Примеры</vt:lpstr>
      <vt:lpstr>Перепараметризация</vt:lpstr>
      <vt:lpstr>Перепараметризация</vt:lpstr>
      <vt:lpstr>Перепараметризация</vt:lpstr>
      <vt:lpstr>Перепараметризация</vt:lpstr>
      <vt:lpstr>Перепараметризация</vt:lpstr>
      <vt:lpstr>Перепараметризация</vt:lpstr>
      <vt:lpstr>Параметризация функцией 〖sin〗^2 t</vt:lpstr>
      <vt:lpstr>Параметризация функцией 〖sin〗^2 t</vt:lpstr>
      <vt:lpstr>Параметризация функцией 〖sin〗^2 t</vt:lpstr>
      <vt:lpstr>Параметризация функцией 〖sin〗^2 t</vt:lpstr>
      <vt:lpstr>Параметризация функцией через аппроксимацию</vt:lpstr>
      <vt:lpstr>Презентация PowerPoint</vt:lpstr>
      <vt:lpstr>Перепараметризация</vt:lpstr>
      <vt:lpstr>Алгоритм</vt:lpstr>
      <vt:lpstr>Алгоритм</vt:lpstr>
      <vt:lpstr>Алгоритм</vt:lpstr>
      <vt:lpstr>Примеры</vt:lpstr>
      <vt:lpstr>Примеры</vt:lpstr>
      <vt:lpstr>Примеры</vt:lpstr>
      <vt:lpstr>Примеры</vt:lpstr>
      <vt:lpstr>Примеры</vt:lpstr>
      <vt:lpstr>Примеры</vt:lpstr>
      <vt:lpstr>Программное управление. Аналитический расчет.</vt:lpstr>
      <vt:lpstr>Программное управление. Аналитический расчет.</vt:lpstr>
      <vt:lpstr>Программное управление. Аналитический расчет.</vt:lpstr>
      <vt:lpstr>Программное управление. Аналитический расчет.</vt:lpstr>
      <vt:lpstr>Перепараметризация. Аналитический расчет</vt:lpstr>
      <vt:lpstr>Перепараметризация. Аналитический расчет.</vt:lpstr>
      <vt:lpstr>Движение по траектории с обратной связью.</vt:lpstr>
      <vt:lpstr>Движение по траектории с обратной связью.</vt:lpstr>
      <vt:lpstr>Движение по траектории с обратной связью.</vt:lpstr>
      <vt:lpstr>Движение по траектории с обратной связью.</vt:lpstr>
      <vt:lpstr>Движение по траектории с обратной связью.</vt:lpstr>
      <vt:lpstr>Движение по траектории с обратной связью.</vt:lpstr>
      <vt:lpstr>Динамика ошибки.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Движение по траектории с обратной связью.</vt:lpstr>
      <vt:lpstr>Движение по траектории с обратной связью.</vt:lpstr>
      <vt:lpstr>Программная реализация.</vt:lpstr>
      <vt:lpstr>Программная реализация.</vt:lpstr>
    </vt:vector>
  </TitlesOfParts>
  <Company>ISTU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Измерительные устройства и системы</dc:title>
  <dc:creator>Acer</dc:creator>
  <cp:lastModifiedBy>Anton Klekovkin</cp:lastModifiedBy>
  <cp:revision>240</cp:revision>
  <dcterms:created xsi:type="dcterms:W3CDTF">2012-01-24T14:25:23Z</dcterms:created>
  <dcterms:modified xsi:type="dcterms:W3CDTF">2023-11-17T05:23:37Z</dcterms:modified>
</cp:coreProperties>
</file>